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65"/>
  </p:notesMasterIdLst>
  <p:handoutMasterIdLst>
    <p:handoutMasterId r:id="rId66"/>
  </p:handoutMasterIdLst>
  <p:sldIdLst>
    <p:sldId id="494" r:id="rId2"/>
    <p:sldId id="332" r:id="rId3"/>
    <p:sldId id="507" r:id="rId4"/>
    <p:sldId id="1505" r:id="rId5"/>
    <p:sldId id="1220" r:id="rId6"/>
    <p:sldId id="1403" r:id="rId7"/>
    <p:sldId id="1405" r:id="rId8"/>
    <p:sldId id="1404" r:id="rId9"/>
    <p:sldId id="1407" r:id="rId10"/>
    <p:sldId id="1406" r:id="rId11"/>
    <p:sldId id="1496" r:id="rId12"/>
    <p:sldId id="436" r:id="rId13"/>
    <p:sldId id="439" r:id="rId14"/>
    <p:sldId id="1467" r:id="rId15"/>
    <p:sldId id="444" r:id="rId16"/>
    <p:sldId id="1479" r:id="rId17"/>
    <p:sldId id="438" r:id="rId18"/>
    <p:sldId id="423" r:id="rId19"/>
    <p:sldId id="442" r:id="rId20"/>
    <p:sldId id="1493" r:id="rId21"/>
    <p:sldId id="1494" r:id="rId22"/>
    <p:sldId id="1480" r:id="rId23"/>
    <p:sldId id="1481" r:id="rId24"/>
    <p:sldId id="1482" r:id="rId25"/>
    <p:sldId id="1483" r:id="rId26"/>
    <p:sldId id="1484" r:id="rId27"/>
    <p:sldId id="404" r:id="rId28"/>
    <p:sldId id="405" r:id="rId29"/>
    <p:sldId id="408" r:id="rId30"/>
    <p:sldId id="409" r:id="rId31"/>
    <p:sldId id="1495" r:id="rId32"/>
    <p:sldId id="1487" r:id="rId33"/>
    <p:sldId id="1486" r:id="rId34"/>
    <p:sldId id="391" r:id="rId35"/>
    <p:sldId id="323" r:id="rId36"/>
    <p:sldId id="392" r:id="rId37"/>
    <p:sldId id="324" r:id="rId38"/>
    <p:sldId id="388" r:id="rId39"/>
    <p:sldId id="1474" r:id="rId40"/>
    <p:sldId id="1488" r:id="rId41"/>
    <p:sldId id="394" r:id="rId42"/>
    <p:sldId id="406" r:id="rId43"/>
    <p:sldId id="396" r:id="rId44"/>
    <p:sldId id="1489" r:id="rId45"/>
    <p:sldId id="1490" r:id="rId46"/>
    <p:sldId id="1491" r:id="rId47"/>
    <p:sldId id="1492" r:id="rId48"/>
    <p:sldId id="373" r:id="rId49"/>
    <p:sldId id="376" r:id="rId50"/>
    <p:sldId id="590" r:id="rId51"/>
    <p:sldId id="592" r:id="rId52"/>
    <p:sldId id="613" r:id="rId53"/>
    <p:sldId id="374" r:id="rId54"/>
    <p:sldId id="375" r:id="rId55"/>
    <p:sldId id="377" r:id="rId56"/>
    <p:sldId id="378" r:id="rId57"/>
    <p:sldId id="379" r:id="rId58"/>
    <p:sldId id="380" r:id="rId59"/>
    <p:sldId id="599" r:id="rId60"/>
    <p:sldId id="381" r:id="rId61"/>
    <p:sldId id="382" r:id="rId62"/>
    <p:sldId id="386" r:id="rId63"/>
    <p:sldId id="387" r:id="rId64"/>
  </p:sldIdLst>
  <p:sldSz cx="12192000" cy="6858000"/>
  <p:notesSz cx="9144000" cy="6858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OCTU" initials="N" lastIdx="1" clrIdx="0">
    <p:extLst>
      <p:ext uri="{19B8F6BF-5375-455C-9EA6-DF929625EA0E}">
        <p15:presenceInfo xmlns:p15="http://schemas.microsoft.com/office/powerpoint/2012/main" userId="NGOCT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66"/>
    <a:srgbClr val="339966"/>
    <a:srgbClr val="33CC33"/>
    <a:srgbClr val="990000"/>
    <a:srgbClr val="006666"/>
    <a:srgbClr val="97FFE4"/>
    <a:srgbClr val="FF99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7" autoAdjust="0"/>
    <p:restoredTop sz="74954" autoAdjust="0"/>
  </p:normalViewPr>
  <p:slideViewPr>
    <p:cSldViewPr>
      <p:cViewPr varScale="1">
        <p:scale>
          <a:sx n="82" d="100"/>
          <a:sy n="82" d="100"/>
        </p:scale>
        <p:origin x="59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94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24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74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DBFA35-EFC2-4E0C-8C61-5A61F15CC4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E2F6-0387-4D2B-8455-B121F1A841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49A8A-77DC-4813-A074-2F5920BD117B}" type="datetimeFigureOut">
              <a:rPr lang="en-US" smtClean="0"/>
              <a:t>05/27/24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07F94-EB59-42D4-9E83-E6458367D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3A441-DF7C-471E-B7CF-4ABDF4D55C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BAA95-9C46-4AE0-B3EF-9222AB21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781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9F9BDD6-77D8-4570-AAD0-E568BE7BCFF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C594F78-DFE3-42DE-8B5C-0CAA9A9AA6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A805972B-DC15-40F7-BD10-B99756306F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70125" y="533400"/>
            <a:ext cx="4603750" cy="2590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32D3062-1C55-490F-86DB-0951D5B78D2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36FDE4E7-31AF-4FCD-BBB1-112CAFB360E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431C41B-4B40-453A-9DEB-EC6A6E5B3A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43114AD-DAFD-41DA-863F-8D7ADE8A126D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94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6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5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21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72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25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6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74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24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0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3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98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5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6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27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88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6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12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>
            <a:extLst>
              <a:ext uri="{FF2B5EF4-FFF2-40B4-BE49-F238E27FC236}">
                <a16:creationId xmlns:a16="http://schemas.microsoft.com/office/drawing/2014/main" id="{2EE587FB-123E-4032-AC6F-D50D831726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AFC882-0AC1-4A30-AAFA-342363449B65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5779" name="Rectangle 1">
            <a:extLst>
              <a:ext uri="{FF2B5EF4-FFF2-40B4-BE49-F238E27FC236}">
                <a16:creationId xmlns:a16="http://schemas.microsoft.com/office/drawing/2014/main" id="{A59D0DBD-5A4E-43DF-85C1-A06225BDB7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EBC62A85-854F-45B5-A83C-86D1DB3BF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259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0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59EAD54-3A61-4717-8A6E-4B5E04FEF6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8CD802D-EDAC-46AB-A614-89762B9A04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>
            <a:extLst>
              <a:ext uri="{FF2B5EF4-FFF2-40B4-BE49-F238E27FC236}">
                <a16:creationId xmlns:a16="http://schemas.microsoft.com/office/drawing/2014/main" id="{FFCC1700-C3DD-4668-A8B0-17A9149FE6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37EACA-15D3-4320-9BBB-9FD36CB8A42F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7827" name="Rectangle 1">
            <a:extLst>
              <a:ext uri="{FF2B5EF4-FFF2-40B4-BE49-F238E27FC236}">
                <a16:creationId xmlns:a16="http://schemas.microsoft.com/office/drawing/2014/main" id="{533D3882-46B9-4C17-841C-3DBFE1E07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A23E66F8-26A4-4669-949E-70E14AE4F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68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31A6E1E2-EE15-4557-81FD-D85810C3E3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BBC0896B-29BA-454F-BE9E-F92C30A8E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frm</a:t>
            </a:r>
            <a:r>
              <a:rPr lang="en-US" altLang="en-US" dirty="0"/>
              <a:t> </a:t>
            </a:r>
            <a:r>
              <a:rPr lang="en-US" altLang="en-US" dirty="0" err="1"/>
              <a:t>trlr</a:t>
            </a:r>
            <a:r>
              <a:rPr lang="en-US" altLang="en-US" dirty="0"/>
              <a:t> =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redundancy check (CRC) trailer; 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>
            <a:extLst>
              <a:ext uri="{FF2B5EF4-FFF2-40B4-BE49-F238E27FC236}">
                <a16:creationId xmlns:a16="http://schemas.microsoft.com/office/drawing/2014/main" id="{3519F268-79B8-4508-AE8E-4C230677D6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2C014-44B2-4D0F-B419-826BFF853307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9875" name="Rectangle 1">
            <a:extLst>
              <a:ext uri="{FF2B5EF4-FFF2-40B4-BE49-F238E27FC236}">
                <a16:creationId xmlns:a16="http://schemas.microsoft.com/office/drawing/2014/main" id="{8679E5DD-63A9-4DC9-9BA5-87C9B5FFCE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B68E89E1-3984-4821-99F2-CA18C1363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01374224-1B5E-4BE3-9567-E1DB1BD1FB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0F76BD7-D992-4D3A-8778-56899D40F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5CB14D48-E438-49AF-934D-A33E8C9D5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E984DDB8-30D0-4C2B-BC76-E91323D10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821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6">
            <a:extLst>
              <a:ext uri="{FF2B5EF4-FFF2-40B4-BE49-F238E27FC236}">
                <a16:creationId xmlns:a16="http://schemas.microsoft.com/office/drawing/2014/main" id="{00232D70-AC1B-43E1-9687-0FF4AD8426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810E4D0-E086-4D77-98EC-BFDFA8C0283B}" type="slidenum">
              <a:rPr lang="en-GB" altLang="zh-CN" i="0">
                <a:latin typeface="Garamond" panose="02020404030301010803" pitchFamily="18" charset="0"/>
              </a:rPr>
              <a:pPr algn="r" eaLnBrk="1" hangingPunct="1">
                <a:spcBef>
                  <a:spcPct val="0"/>
                </a:spcBef>
              </a:pPr>
              <a:t>40</a:t>
            </a:fld>
            <a:endParaRPr lang="en-GB" altLang="zh-CN" i="0">
              <a:latin typeface="Garamond" panose="02020404030301010803" pitchFamily="18" charset="0"/>
            </a:endParaRPr>
          </a:p>
        </p:txBody>
      </p:sp>
      <p:sp>
        <p:nvSpPr>
          <p:cNvPr id="83971" name="Rectangle 1">
            <a:extLst>
              <a:ext uri="{FF2B5EF4-FFF2-40B4-BE49-F238E27FC236}">
                <a16:creationId xmlns:a16="http://schemas.microsoft.com/office/drawing/2014/main" id="{0128EF32-7B57-47EE-AC6C-03456A5F9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76B42562-3A7F-4D20-B7CA-449A683E5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90432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C3284787-9AB9-4BB9-9190-80E05A93A5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77EA795E-3716-4AE3-998B-66873B8E17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6CB87A66-51A0-4E30-9A32-A0ED90A73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FC5C09B7-27AC-4A37-A80F-BD4954D7D5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777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42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64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16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42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641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>
            <a:extLst>
              <a:ext uri="{FF2B5EF4-FFF2-40B4-BE49-F238E27FC236}">
                <a16:creationId xmlns:a16="http://schemas.microsoft.com/office/drawing/2014/main" id="{7F417879-F463-48E8-A6AE-F8E355A930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2F5E82-38E8-4C2B-8F5F-00D1387FDFC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89091" name="Rectangle 1">
            <a:extLst>
              <a:ext uri="{FF2B5EF4-FFF2-40B4-BE49-F238E27FC236}">
                <a16:creationId xmlns:a16="http://schemas.microsoft.com/office/drawing/2014/main" id="{77E2CDF1-DE3D-4A2E-A2B9-E643DD949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A59C88AC-41B3-4BBC-8F42-688EFA1DF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>
            <a:extLst>
              <a:ext uri="{FF2B5EF4-FFF2-40B4-BE49-F238E27FC236}">
                <a16:creationId xmlns:a16="http://schemas.microsoft.com/office/drawing/2014/main" id="{940A3DDD-FEF9-4FBD-A32E-B2EB95D509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55FD4D8-57A1-4DDD-98CD-B8C13D371FF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49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2163" name="Rectangle 1">
            <a:extLst>
              <a:ext uri="{FF2B5EF4-FFF2-40B4-BE49-F238E27FC236}">
                <a16:creationId xmlns:a16="http://schemas.microsoft.com/office/drawing/2014/main" id="{8E49ABAC-AB7D-4EA0-915A-AC68A2B627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E8C648DA-71D6-4C6C-BEAA-CDF7F6F6FA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>
            <a:extLst>
              <a:ext uri="{FF2B5EF4-FFF2-40B4-BE49-F238E27FC236}">
                <a16:creationId xmlns:a16="http://schemas.microsoft.com/office/drawing/2014/main" id="{0A829A86-49F3-4DE6-B704-19180664F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5CEEB2-1E68-42B0-8EEE-2948C0B405D0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53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0115" name="Rectangle 1">
            <a:extLst>
              <a:ext uri="{FF2B5EF4-FFF2-40B4-BE49-F238E27FC236}">
                <a16:creationId xmlns:a16="http://schemas.microsoft.com/office/drawing/2014/main" id="{258DF007-A953-4639-AC8F-8D4AD5816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C653509E-21CE-4454-8304-76534A8DD7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>
            <a:extLst>
              <a:ext uri="{FF2B5EF4-FFF2-40B4-BE49-F238E27FC236}">
                <a16:creationId xmlns:a16="http://schemas.microsoft.com/office/drawing/2014/main" id="{57DFB473-53A3-4FC4-8DC6-C5B531AE1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AC8B59-92A1-461F-B8D1-A98AF2E7B144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54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1139" name="Rectangle 1">
            <a:extLst>
              <a:ext uri="{FF2B5EF4-FFF2-40B4-BE49-F238E27FC236}">
                <a16:creationId xmlns:a16="http://schemas.microsoft.com/office/drawing/2014/main" id="{0638BB8E-E85F-4D0D-966F-982F68B334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A1F8B5E6-37B6-4641-813B-5CBA19E3A8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>
            <a:extLst>
              <a:ext uri="{FF2B5EF4-FFF2-40B4-BE49-F238E27FC236}">
                <a16:creationId xmlns:a16="http://schemas.microsoft.com/office/drawing/2014/main" id="{4575B731-01D5-4192-A4B2-1DB9740498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9C417CC-FF08-4F10-8342-2421C078FE03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55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3187" name="Rectangle 1">
            <a:extLst>
              <a:ext uri="{FF2B5EF4-FFF2-40B4-BE49-F238E27FC236}">
                <a16:creationId xmlns:a16="http://schemas.microsoft.com/office/drawing/2014/main" id="{21B7ACA8-CF7D-4A6E-9AC2-D2751F340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7B49D1F9-F798-4D22-AC84-45E724259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>
            <a:extLst>
              <a:ext uri="{FF2B5EF4-FFF2-40B4-BE49-F238E27FC236}">
                <a16:creationId xmlns:a16="http://schemas.microsoft.com/office/drawing/2014/main" id="{CBFEDBF0-03E5-40DA-A85C-9D7E894C9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B89A2F-A94D-420F-8CC1-DE13A32A86E8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56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4211" name="Rectangle 1">
            <a:extLst>
              <a:ext uri="{FF2B5EF4-FFF2-40B4-BE49-F238E27FC236}">
                <a16:creationId xmlns:a16="http://schemas.microsoft.com/office/drawing/2014/main" id="{611BE62F-5CF6-41EC-9BE8-EE3C9F2116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2">
            <a:extLst>
              <a:ext uri="{FF2B5EF4-FFF2-40B4-BE49-F238E27FC236}">
                <a16:creationId xmlns:a16="http://schemas.microsoft.com/office/drawing/2014/main" id="{484B9FC3-A977-41C5-BA7C-F3857CB87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>
            <a:extLst>
              <a:ext uri="{FF2B5EF4-FFF2-40B4-BE49-F238E27FC236}">
                <a16:creationId xmlns:a16="http://schemas.microsoft.com/office/drawing/2014/main" id="{522A5890-2B53-487D-AFBF-CC639B17D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75B9520-C89F-4DB4-978C-58D4B33D62CC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57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5235" name="Rectangle 1">
            <a:extLst>
              <a:ext uri="{FF2B5EF4-FFF2-40B4-BE49-F238E27FC236}">
                <a16:creationId xmlns:a16="http://schemas.microsoft.com/office/drawing/2014/main" id="{B6F77B1A-221F-4965-A24A-157E61CBA5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01638F48-E8D6-471D-A0C3-A41E9867A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>
            <a:extLst>
              <a:ext uri="{FF2B5EF4-FFF2-40B4-BE49-F238E27FC236}">
                <a16:creationId xmlns:a16="http://schemas.microsoft.com/office/drawing/2014/main" id="{1C0AF014-18F5-4B7C-A36A-3C8B8B1BD7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D3E509-59B8-4408-81CC-207D6AA814B7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58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6259" name="Rectangle 1">
            <a:extLst>
              <a:ext uri="{FF2B5EF4-FFF2-40B4-BE49-F238E27FC236}">
                <a16:creationId xmlns:a16="http://schemas.microsoft.com/office/drawing/2014/main" id="{A7CD6371-6165-4DEA-8D02-A137438926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2589180E-F907-4582-B07C-03599622C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42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6">
            <a:extLst>
              <a:ext uri="{FF2B5EF4-FFF2-40B4-BE49-F238E27FC236}">
                <a16:creationId xmlns:a16="http://schemas.microsoft.com/office/drawing/2014/main" id="{77650E84-7C48-4EE0-8B6E-BB9C904FA2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9B9BF9A-3A3F-4DDE-AAB5-058D9700ABA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60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7283" name="Rectangle 1">
            <a:extLst>
              <a:ext uri="{FF2B5EF4-FFF2-40B4-BE49-F238E27FC236}">
                <a16:creationId xmlns:a16="http://schemas.microsoft.com/office/drawing/2014/main" id="{0EE8F5B3-D2CC-4094-93EE-1E456EEA4C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48887C63-9CC7-4F88-AA05-9FED447E2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>
            <a:extLst>
              <a:ext uri="{FF2B5EF4-FFF2-40B4-BE49-F238E27FC236}">
                <a16:creationId xmlns:a16="http://schemas.microsoft.com/office/drawing/2014/main" id="{0725D3A5-D182-45CA-A6CC-AB4CB94859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66C2A7-5765-49A9-B107-1A20D06BBB75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61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8307" name="Rectangle 1">
            <a:extLst>
              <a:ext uri="{FF2B5EF4-FFF2-40B4-BE49-F238E27FC236}">
                <a16:creationId xmlns:a16="http://schemas.microsoft.com/office/drawing/2014/main" id="{DA957034-16D3-4144-8C99-597514DA6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8" name="Rectangle 2">
            <a:extLst>
              <a:ext uri="{FF2B5EF4-FFF2-40B4-BE49-F238E27FC236}">
                <a16:creationId xmlns:a16="http://schemas.microsoft.com/office/drawing/2014/main" id="{304BF79B-EE76-4564-BFE5-897457C4C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A64565AC-1B09-4786-B041-DABF33A29B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626DCAF-17E6-4F80-95D8-F7D521775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350E0C0B-F8F8-4CC1-9F9A-C17E034E6D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49BD6C5E-FD7B-4776-83A7-FB4B47E9B3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process of verifying =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  <a:p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uthentication= </a:t>
            </a:r>
            <a:r>
              <a:rPr lang="en-US" alt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alt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2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2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4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0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6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44625"/>
            <a:ext cx="9313035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77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60351"/>
            <a:ext cx="25908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60351"/>
            <a:ext cx="75692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911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44625"/>
            <a:ext cx="8928992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080000" cy="240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0489"/>
            <a:ext cx="50800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17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499" y="116633"/>
            <a:ext cx="9793088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984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36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116558"/>
            <a:ext cx="9121013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10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-99392"/>
            <a:ext cx="8832981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44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78" y="44625"/>
            <a:ext cx="8928039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11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58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30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35A416-0BA9-4264-8A01-EEB3FFAC9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06072" y="96290"/>
            <a:ext cx="9002429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2CA537-2676-4E51-AAC8-F0C3E5F1A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76123"/>
            <a:ext cx="103632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text styles</a:t>
            </a:r>
          </a:p>
          <a:p>
            <a:pPr lvl="1"/>
            <a:r>
              <a:rPr lang="de-DE" altLang="en-US" dirty="0"/>
              <a:t>Second level</a:t>
            </a:r>
          </a:p>
          <a:p>
            <a:pPr lvl="2"/>
            <a:r>
              <a:rPr lang="de-DE" altLang="en-US" dirty="0"/>
              <a:t>Third level</a:t>
            </a:r>
          </a:p>
          <a:p>
            <a:pPr lvl="3"/>
            <a:r>
              <a:rPr lang="de-DE" altLang="en-US" dirty="0"/>
              <a:t>Fourth level</a:t>
            </a:r>
          </a:p>
          <a:p>
            <a:pPr lvl="4"/>
            <a:r>
              <a:rPr lang="de-DE" altLang="en-US" dirty="0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411683D1-7B74-4FD6-AA23-0A865C9183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21964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800" dirty="0"/>
          </a:p>
        </p:txBody>
      </p:sp>
      <p:sp>
        <p:nvSpPr>
          <p:cNvPr id="345093" name="Text Box 5">
            <a:extLst>
              <a:ext uri="{FF2B5EF4-FFF2-40B4-BE49-F238E27FC236}">
                <a16:creationId xmlns:a16="http://schemas.microsoft.com/office/drawing/2014/main" id="{BB2D38F9-5A3D-4000-83B0-1B26F0433C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GB" altLang="en-US" sz="1600">
                <a:latin typeface="Arial" panose="020B0604020202020204" pitchFamily="34" charset="0"/>
              </a:rPr>
              <a:t>Week 13: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48E10BD9-0495-4989-B7AE-19AEDC4AB44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50544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C2190-5B25-4748-9C0B-4D7F6AD21C27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6-2023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11547-FA0D-412F-B507-C266383B699E}"/>
              </a:ext>
            </a:extLst>
          </p:cNvPr>
          <p:cNvSpPr txBox="1"/>
          <p:nvPr userDrawn="1"/>
        </p:nvSpPr>
        <p:spPr>
          <a:xfrm>
            <a:off x="4577247" y="6506383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NT219–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Cryptography</a:t>
            </a:r>
            <a:endParaRPr lang="en-US" sz="1600" b="1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DA27E-0E4C-4070-8A6B-A96E3375685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7329" y="59162"/>
            <a:ext cx="1224135" cy="7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9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6AFC2"/>
        </a:buClr>
        <a:buSzPct val="125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5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unn@uit.edu.v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8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4.png"/><Relationship Id="rId10" Type="http://schemas.openxmlformats.org/officeDocument/2006/relationships/image" Target="../media/image210.png"/><Relationship Id="rId4" Type="http://schemas.openxmlformats.org/officeDocument/2006/relationships/image" Target="../media/image27.png"/><Relationship Id="rId9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8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10" Type="http://schemas.openxmlformats.org/officeDocument/2006/relationships/image" Target="../media/image330.png"/><Relationship Id="rId4" Type="http://schemas.openxmlformats.org/officeDocument/2006/relationships/image" Target="../media/image27.png"/><Relationship Id="rId9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390.png"/><Relationship Id="rId5" Type="http://schemas.openxmlformats.org/officeDocument/2006/relationships/image" Target="../media/image340.png"/><Relationship Id="rId15" Type="http://schemas.openxmlformats.org/officeDocument/2006/relationships/image" Target="../media/image43.png"/><Relationship Id="rId10" Type="http://schemas.openxmlformats.org/officeDocument/2006/relationships/image" Target="../media/image380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50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wmf"/><Relationship Id="rId3" Type="http://schemas.openxmlformats.org/officeDocument/2006/relationships/image" Target="../media/image50.png"/><Relationship Id="rId7" Type="http://schemas.openxmlformats.org/officeDocument/2006/relationships/hyperlink" Target="http://en.wikipedia.org/wiki/File:Standard-lock-key.jpg" TargetMode="External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57.wmf"/><Relationship Id="rId2" Type="http://schemas.openxmlformats.org/officeDocument/2006/relationships/notesSlide" Target="../notesSlides/notesSlide24.xml"/><Relationship Id="rId16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11" Type="http://schemas.openxmlformats.org/officeDocument/2006/relationships/image" Target="../media/image54.wmf"/><Relationship Id="rId5" Type="http://schemas.openxmlformats.org/officeDocument/2006/relationships/image" Target="../media/image51.png"/><Relationship Id="rId15" Type="http://schemas.openxmlformats.org/officeDocument/2006/relationships/image" Target="../media/image56.wmf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560.png"/><Relationship Id="rId4" Type="http://schemas.openxmlformats.org/officeDocument/2006/relationships/image" Target="../media/image27.png"/><Relationship Id="rId9" Type="http://schemas.openxmlformats.org/officeDocument/2006/relationships/hyperlink" Target="https://openclipart.org/detail/247675/email-server" TargetMode="External"/><Relationship Id="rId1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hyperlink" Target="http://en.wikipedia.org/wiki/File:Standard-lock-key.jpg" TargetMode="External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&#61478;%20https:/csrc.nist.gov/glossary/term/author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src.nist.gov/glossary/term/authentica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1D9A1DF2-0093-44AD-812A-6950BE79B8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9184" y="42754"/>
            <a:ext cx="6984775" cy="792162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/>
              <a:t> NT219- </a:t>
            </a:r>
            <a:r>
              <a:rPr lang="en-US" dirty="0"/>
              <a:t>Cryptography  	</a:t>
            </a:r>
            <a:br>
              <a:rPr lang="en-US" dirty="0"/>
            </a:br>
            <a:endParaRPr lang="en-GB" altLang="en-US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40C80A85-8428-4F04-9DC5-1372080F8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7744" y="2906149"/>
            <a:ext cx="8496513" cy="1783655"/>
          </a:xfrm>
        </p:spPr>
        <p:txBody>
          <a:bodyPr/>
          <a:lstStyle/>
          <a:p>
            <a:pPr algn="ctr" eaLnBrk="1" hangingPunct="1">
              <a:buNone/>
            </a:pPr>
            <a:r>
              <a:rPr lang="en-GB" altLang="en-US" dirty="0"/>
              <a:t>PhD. Ngoc-Tu Nguyen</a:t>
            </a:r>
          </a:p>
          <a:p>
            <a:pPr algn="ctr" eaLnBrk="1" hangingPunct="1">
              <a:buNone/>
            </a:pPr>
            <a:r>
              <a:rPr lang="en-GB" altLang="en-US" sz="22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tunn@uit.edu.vn</a:t>
            </a:r>
            <a:endParaRPr lang="en-GB" altLang="en-US" sz="2200" dirty="0">
              <a:solidFill>
                <a:srgbClr val="FF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2076DD-4A36-4D39-8891-1036AB868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491" y="1239769"/>
            <a:ext cx="9145017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600" kern="0"/>
              <a:t>Week 13</a:t>
            </a:r>
            <a:r>
              <a:rPr lang="en-GB" altLang="en-US" sz="3600" kern="0"/>
              <a:t>: Cryptography Applications (P1)</a:t>
            </a:r>
            <a:endParaRPr lang="de-DE" altLang="en-US" sz="3600" kern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B172C3-4A19-44D7-839F-950EA8B42720}"/>
              </a:ext>
            </a:extLst>
          </p:cNvPr>
          <p:cNvCxnSpPr>
            <a:cxnSpLocks/>
          </p:cNvCxnSpPr>
          <p:nvPr/>
        </p:nvCxnSpPr>
        <p:spPr bwMode="auto">
          <a:xfrm>
            <a:off x="3647729" y="2655658"/>
            <a:ext cx="4407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527318" y="868498"/>
            <a:ext cx="1094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authenticate server/ nodes/ resources: </a:t>
            </a:r>
            <a:r>
              <a:rPr lang="en-US" sz="2200" b="1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 certificate/pre-share secrets</a:t>
            </a:r>
            <a:endParaRPr lang="en-US" sz="2200" b="1" dirty="0">
              <a:solidFill>
                <a:srgbClr val="0033CC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990762" y="-5889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341B4-B954-4DA0-8088-9B0A7D30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658735"/>
            <a:ext cx="1021246" cy="941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D8F02-9FD3-436C-A75B-CD19972FDEBF}"/>
              </a:ext>
            </a:extLst>
          </p:cNvPr>
          <p:cNvSpPr txBox="1"/>
          <p:nvPr/>
        </p:nvSpPr>
        <p:spPr>
          <a:xfrm>
            <a:off x="4716300" y="1645694"/>
            <a:ext cx="2399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</a:t>
            </a:r>
          </a:p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6CE2D8-A901-4052-87C0-BA85F5C4B8EE}"/>
              </a:ext>
            </a:extLst>
          </p:cNvPr>
          <p:cNvCxnSpPr>
            <a:cxnSpLocks/>
          </p:cNvCxnSpPr>
          <p:nvPr/>
        </p:nvCxnSpPr>
        <p:spPr>
          <a:xfrm>
            <a:off x="1977755" y="1916832"/>
            <a:ext cx="2171030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CFEB0-29F1-459E-BE3D-AB9448E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61" y="1645693"/>
            <a:ext cx="628679" cy="776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A39A1-6697-479D-901A-E2D4B41C4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793" y="3559231"/>
            <a:ext cx="655019" cy="7485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99ACDD-753E-4BA1-A67E-B592178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300" y="4408370"/>
            <a:ext cx="655019" cy="603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ECE7A-5366-4D2F-AB77-9C4B00BA4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560" y="2256174"/>
            <a:ext cx="694043" cy="57836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1D05E9-511E-4951-B666-7B7E97744D17}"/>
              </a:ext>
            </a:extLst>
          </p:cNvPr>
          <p:cNvCxnSpPr>
            <a:cxnSpLocks/>
          </p:cNvCxnSpPr>
          <p:nvPr/>
        </p:nvCxnSpPr>
        <p:spPr>
          <a:xfrm>
            <a:off x="1788933" y="4193642"/>
            <a:ext cx="98621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ABD23B-7247-4865-BF94-0176755AE807}"/>
              </a:ext>
            </a:extLst>
          </p:cNvPr>
          <p:cNvCxnSpPr>
            <a:cxnSpLocks/>
          </p:cNvCxnSpPr>
          <p:nvPr/>
        </p:nvCxnSpPr>
        <p:spPr>
          <a:xfrm>
            <a:off x="3714776" y="4193643"/>
            <a:ext cx="831663" cy="1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2B18EDB-0B8C-41DC-A458-F78AE9B8B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5" y="3535995"/>
            <a:ext cx="877509" cy="948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6B8133-A318-4EC9-AA1F-052155275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64" y="4411313"/>
            <a:ext cx="655019" cy="6036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FBF9B-E530-44AA-B740-CCFDDB2AC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474" y="4722840"/>
            <a:ext cx="694043" cy="5783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DA17D4-F690-405F-B23A-D6611EB9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474" y="3759021"/>
            <a:ext cx="628679" cy="77614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FA11C3C-C6D1-462B-8F92-4B3BDC8C70B2}"/>
              </a:ext>
            </a:extLst>
          </p:cNvPr>
          <p:cNvSpPr/>
          <p:nvPr/>
        </p:nvSpPr>
        <p:spPr bwMode="auto">
          <a:xfrm>
            <a:off x="3921972" y="1268179"/>
            <a:ext cx="3193499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D47B0-A533-4CA8-9002-BA5CBA562499}"/>
              </a:ext>
            </a:extLst>
          </p:cNvPr>
          <p:cNvSpPr txBox="1"/>
          <p:nvPr/>
        </p:nvSpPr>
        <p:spPr>
          <a:xfrm>
            <a:off x="6495451" y="182509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2F8B18-398A-42A9-9B64-A69ACF1CB695}"/>
              </a:ext>
            </a:extLst>
          </p:cNvPr>
          <p:cNvSpPr/>
          <p:nvPr/>
        </p:nvSpPr>
        <p:spPr bwMode="auto">
          <a:xfrm>
            <a:off x="2318199" y="3465697"/>
            <a:ext cx="1996080" cy="216377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F2996-FC94-4DEB-9CA4-60286E29D0C1}"/>
              </a:ext>
            </a:extLst>
          </p:cNvPr>
          <p:cNvSpPr txBox="1"/>
          <p:nvPr/>
        </p:nvSpPr>
        <p:spPr>
          <a:xfrm>
            <a:off x="3517063" y="41936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68E3A-2EAD-4B99-88D5-DB7F8F967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9344" y="1549510"/>
            <a:ext cx="4813179" cy="47679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F46019-599A-4518-B864-91B81A03DA4C}"/>
              </a:ext>
            </a:extLst>
          </p:cNvPr>
          <p:cNvSpPr/>
          <p:nvPr/>
        </p:nvSpPr>
        <p:spPr>
          <a:xfrm>
            <a:off x="473021" y="5630474"/>
            <a:ext cx="6529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openssl s_client -connect www.facebook.com:443</a:t>
            </a:r>
          </a:p>
        </p:txBody>
      </p:sp>
    </p:spTree>
    <p:extLst>
      <p:ext uri="{BB962C8B-B14F-4D97-AF65-F5344CB8AC3E}">
        <p14:creationId xmlns:p14="http://schemas.microsoft.com/office/powerpoint/2010/main" val="13390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239125" y="-67953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and Authorization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100486-3BAF-A2E2-A3F3-FF5F3FA1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360" y="980728"/>
            <a:ext cx="1173730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853639" y="989961"/>
            <a:ext cx="485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</a:t>
            </a:r>
            <a:endParaRPr lang="en-US" sz="2400" b="1" dirty="0">
              <a:solidFill>
                <a:srgbClr val="0033C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A5D81-4E2C-4923-B692-4C18B9FC3D08}"/>
              </a:ext>
            </a:extLst>
          </p:cNvPr>
          <p:cNvSpPr/>
          <p:nvPr/>
        </p:nvSpPr>
        <p:spPr>
          <a:xfrm>
            <a:off x="839416" y="1663097"/>
            <a:ext cx="1065718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(something the user/node knows)</a:t>
            </a:r>
          </a:p>
          <a:p>
            <a:r>
              <a:rPr lang="en-US" dirty="0">
                <a:solidFill>
                  <a:srgbClr val="800000"/>
                </a:solidFill>
              </a:rPr>
              <a:t>ID, Password, PIN, answers to prearranged questions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Possession (something the user/node has)</a:t>
            </a:r>
          </a:p>
          <a:p>
            <a:r>
              <a:rPr lang="en-US" dirty="0">
                <a:solidFill>
                  <a:srgbClr val="800000"/>
                </a:solidFill>
              </a:rPr>
              <a:t>Smartcard, electronic keycard, physical key, user’s devices</a:t>
            </a:r>
            <a:r>
              <a:rPr lang="en-US">
                <a:solidFill>
                  <a:srgbClr val="800000"/>
                </a:solidFill>
              </a:rPr>
              <a:t>, digital certificates</a:t>
            </a:r>
            <a:r>
              <a:rPr lang="en-US" dirty="0">
                <a:solidFill>
                  <a:srgbClr val="800000"/>
                </a:solidFill>
              </a:rPr>
              <a:t>, …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Inherence (some physical characteristic of the user/devices)</a:t>
            </a:r>
          </a:p>
          <a:p>
            <a:r>
              <a:rPr lang="en-US" dirty="0">
                <a:solidFill>
                  <a:srgbClr val="800000"/>
                </a:solidFill>
              </a:rPr>
              <a:t>Fingerprint, retina, face</a:t>
            </a:r>
            <a:r>
              <a:rPr lang="en-US" dirty="0">
                <a:solidFill>
                  <a:srgbClr val="8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</a:t>
            </a:r>
            <a:r>
              <a:rPr lang="en-US" dirty="0">
                <a:solidFill>
                  <a:srgbClr val="800000"/>
                </a:solidFill>
              </a:rPr>
              <a:t>oice pattern, handwriting, typing rhythm, PUFs,…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415480" y="0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59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9C2590FE-9CAE-4045-8CEB-386AFF6E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12" y="1124043"/>
            <a:ext cx="3876675" cy="48101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3A0E8B-AFA6-456F-A6C8-3AFDAFFE85ED}"/>
              </a:ext>
            </a:extLst>
          </p:cNvPr>
          <p:cNvCxnSpPr/>
          <p:nvPr/>
        </p:nvCxnSpPr>
        <p:spPr>
          <a:xfrm>
            <a:off x="2135078" y="1023551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D14ACA-CC90-4C8B-93EB-07F5EE641811}"/>
              </a:ext>
            </a:extLst>
          </p:cNvPr>
          <p:cNvSpPr/>
          <p:nvPr/>
        </p:nvSpPr>
        <p:spPr>
          <a:xfrm>
            <a:off x="5410599" y="1024265"/>
            <a:ext cx="49231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Certificates-based authentication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3F1123-F96C-4985-BE9D-10F150E7C9A7}"/>
              </a:ext>
            </a:extLst>
          </p:cNvPr>
          <p:cNvSpPr txBox="1"/>
          <p:nvPr/>
        </p:nvSpPr>
        <p:spPr>
          <a:xfrm>
            <a:off x="6939236" y="2133858"/>
            <a:ext cx="35784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server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7AA36C-CE95-4AEF-8243-37801206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37" y="1940575"/>
            <a:ext cx="628679" cy="776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59D90-8E92-4593-8C37-BB2B75B924A0}"/>
              </a:ext>
            </a:extLst>
          </p:cNvPr>
          <p:cNvSpPr txBox="1"/>
          <p:nvPr/>
        </p:nvSpPr>
        <p:spPr>
          <a:xfrm>
            <a:off x="6645054" y="2852160"/>
            <a:ext cx="3182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key/ </a:t>
            </a: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Secret key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41D22-1725-4D87-8B82-87833655AA98}"/>
              </a:ext>
            </a:extLst>
          </p:cNvPr>
          <p:cNvSpPr/>
          <p:nvPr/>
        </p:nvSpPr>
        <p:spPr>
          <a:xfrm>
            <a:off x="6052511" y="3499115"/>
            <a:ext cx="3686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Exchange authentication/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agreement data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6562B27-FB28-4491-926E-3D6A109F161A}"/>
              </a:ext>
            </a:extLst>
          </p:cNvPr>
          <p:cNvSpPr/>
          <p:nvPr/>
        </p:nvSpPr>
        <p:spPr>
          <a:xfrm>
            <a:off x="7444656" y="3206535"/>
            <a:ext cx="139926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A1688E8-D74A-47DF-A9BD-19610BE05810}"/>
              </a:ext>
            </a:extLst>
          </p:cNvPr>
          <p:cNvSpPr/>
          <p:nvPr/>
        </p:nvSpPr>
        <p:spPr>
          <a:xfrm rot="10800000">
            <a:off x="5410599" y="3099019"/>
            <a:ext cx="108995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19467-E839-4C68-8E14-C6585ED37AF6}"/>
              </a:ext>
            </a:extLst>
          </p:cNvPr>
          <p:cNvSpPr/>
          <p:nvPr/>
        </p:nvSpPr>
        <p:spPr>
          <a:xfrm>
            <a:off x="5200048" y="2567296"/>
            <a:ext cx="16594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</a:t>
            </a:r>
            <a:endParaRPr lang="en-US" sz="2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21EA14-62D8-41FC-8DD9-1AECEC84FD41}"/>
              </a:ext>
            </a:extLst>
          </p:cNvPr>
          <p:cNvSpPr/>
          <p:nvPr/>
        </p:nvSpPr>
        <p:spPr>
          <a:xfrm>
            <a:off x="6349452" y="4194564"/>
            <a:ext cx="40149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key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Identity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(IP, name,…)</a:t>
            </a:r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7C3217-07C1-4450-A3CA-C3DF58E373C0}"/>
              </a:ext>
            </a:extLst>
          </p:cNvPr>
          <p:cNvSpPr txBox="1"/>
          <p:nvPr/>
        </p:nvSpPr>
        <p:spPr>
          <a:xfrm>
            <a:off x="6397861" y="5368605"/>
            <a:ext cx="1733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Trusted CA</a:t>
            </a:r>
            <a:endParaRPr lang="en-US" sz="2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F974F7-E026-466D-9681-77EFCEBA9962}"/>
              </a:ext>
            </a:extLst>
          </p:cNvPr>
          <p:cNvCxnSpPr>
            <a:cxnSpLocks/>
          </p:cNvCxnSpPr>
          <p:nvPr/>
        </p:nvCxnSpPr>
        <p:spPr>
          <a:xfrm>
            <a:off x="2620940" y="3268160"/>
            <a:ext cx="3701802" cy="14709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3CA3834-32B7-4CB3-A002-8E10D677E3A7}"/>
              </a:ext>
            </a:extLst>
          </p:cNvPr>
          <p:cNvSpPr/>
          <p:nvPr/>
        </p:nvSpPr>
        <p:spPr>
          <a:xfrm>
            <a:off x="2495258" y="3034744"/>
            <a:ext cx="125683" cy="3693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46048D-70AF-4A18-AD50-2AFDEC9A28B6}"/>
              </a:ext>
            </a:extLst>
          </p:cNvPr>
          <p:cNvCxnSpPr>
            <a:cxnSpLocks/>
          </p:cNvCxnSpPr>
          <p:nvPr/>
        </p:nvCxnSpPr>
        <p:spPr>
          <a:xfrm>
            <a:off x="3244646" y="2486372"/>
            <a:ext cx="3093517" cy="1791541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ight Brace 53">
            <a:extLst>
              <a:ext uri="{FF2B5EF4-FFF2-40B4-BE49-F238E27FC236}">
                <a16:creationId xmlns:a16="http://schemas.microsoft.com/office/drawing/2014/main" id="{B2CA386F-7BA0-43DD-8576-B76E3712370B}"/>
              </a:ext>
            </a:extLst>
          </p:cNvPr>
          <p:cNvSpPr/>
          <p:nvPr/>
        </p:nvSpPr>
        <p:spPr>
          <a:xfrm>
            <a:off x="3115926" y="2323268"/>
            <a:ext cx="125683" cy="3693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E12226-71D4-4302-9097-AAC758450E2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364120" y="2704036"/>
            <a:ext cx="4033740" cy="28800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B3F0AC69-8714-4F35-97F0-4DEAD3DF61F9}"/>
              </a:ext>
            </a:extLst>
          </p:cNvPr>
          <p:cNvSpPr/>
          <p:nvPr/>
        </p:nvSpPr>
        <p:spPr>
          <a:xfrm rot="10800000">
            <a:off x="8199757" y="5402848"/>
            <a:ext cx="317599" cy="430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C081D-1F13-4A34-B4C9-DEC01F8EBF45}"/>
              </a:ext>
            </a:extLst>
          </p:cNvPr>
          <p:cNvSpPr/>
          <p:nvPr/>
        </p:nvSpPr>
        <p:spPr>
          <a:xfrm>
            <a:off x="8644614" y="5441251"/>
            <a:ext cx="7040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PKI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EB717-AFC5-43D9-933B-FB0E2B397081}"/>
              </a:ext>
            </a:extLst>
          </p:cNvPr>
          <p:cNvSpPr/>
          <p:nvPr/>
        </p:nvSpPr>
        <p:spPr>
          <a:xfrm>
            <a:off x="2660999" y="152607"/>
            <a:ext cx="666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server/resources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49" grpId="0"/>
      <p:bldP spid="15" grpId="0"/>
      <p:bldP spid="21" grpId="0" animBg="1"/>
      <p:bldP spid="54" grpId="0" animBg="1"/>
      <p:bldP spid="56" grpId="0" animBg="1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86">
            <a:extLst>
              <a:ext uri="{FF2B5EF4-FFF2-40B4-BE49-F238E27FC236}">
                <a16:creationId xmlns:a16="http://schemas.microsoft.com/office/drawing/2014/main" id="{BDF0B127-7AB6-47AD-86CE-E41E47064A48}"/>
              </a:ext>
            </a:extLst>
          </p:cNvPr>
          <p:cNvGrpSpPr>
            <a:grpSpLocks/>
          </p:cNvGrpSpPr>
          <p:nvPr/>
        </p:nvGrpSpPr>
        <p:grpSpPr bwMode="auto">
          <a:xfrm>
            <a:off x="3143672" y="1228716"/>
            <a:ext cx="6375400" cy="4102100"/>
            <a:chOff x="720" y="789"/>
            <a:chExt cx="4640" cy="3043"/>
          </a:xfrm>
        </p:grpSpPr>
        <p:grpSp>
          <p:nvGrpSpPr>
            <p:cNvPr id="28677" name="Group 3">
              <a:extLst>
                <a:ext uri="{FF2B5EF4-FFF2-40B4-BE49-F238E27FC236}">
                  <a16:creationId xmlns:a16="http://schemas.microsoft.com/office/drawing/2014/main" id="{B7C60D42-18ED-49EF-AAFC-1F835D1259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0" y="960"/>
              <a:ext cx="422" cy="284"/>
              <a:chOff x="4560" y="2016"/>
              <a:chExt cx="816" cy="912"/>
            </a:xfrm>
          </p:grpSpPr>
          <p:sp>
            <p:nvSpPr>
              <p:cNvPr id="102404" name="Rectangle 4">
                <a:extLst>
                  <a:ext uri="{FF2B5EF4-FFF2-40B4-BE49-F238E27FC236}">
                    <a16:creationId xmlns:a16="http://schemas.microsoft.com/office/drawing/2014/main" id="{54A3ADD1-C901-4910-AC2E-05A76C8C38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015"/>
                <a:ext cx="815" cy="908"/>
              </a:xfrm>
              <a:prstGeom prst="rect">
                <a:avLst/>
              </a:prstGeom>
              <a:gradFill rotWithShape="0">
                <a:gsLst>
                  <a:gs pos="0">
                    <a:srgbClr val="FF99CC">
                      <a:gamma/>
                      <a:tint val="0"/>
                      <a:invGamma/>
                    </a:srgbClr>
                  </a:gs>
                  <a:gs pos="100000">
                    <a:srgbClr val="FF99CC"/>
                  </a:gs>
                </a:gsLst>
                <a:path path="shape">
                  <a:fillToRect l="50000" t="50000" r="50000" b="50000"/>
                </a:path>
              </a:grad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99CC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756" name="Rectangle 5">
                <a:extLst>
                  <a:ext uri="{FF2B5EF4-FFF2-40B4-BE49-F238E27FC236}">
                    <a16:creationId xmlns:a16="http://schemas.microsoft.com/office/drawing/2014/main" id="{DF98FFEA-F187-49F5-AEE9-3B2B0D647C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016"/>
                <a:ext cx="816" cy="912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99CC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GB" altLang="en-US" sz="20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CA</a:t>
                </a:r>
              </a:p>
            </p:txBody>
          </p:sp>
        </p:grpSp>
        <p:grpSp>
          <p:nvGrpSpPr>
            <p:cNvPr id="28678" name="Group 6">
              <a:extLst>
                <a:ext uri="{FF2B5EF4-FFF2-40B4-BE49-F238E27FC236}">
                  <a16:creationId xmlns:a16="http://schemas.microsoft.com/office/drawing/2014/main" id="{B576BB9B-A19C-43C2-8D28-9EAD8ED2F5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960"/>
              <a:ext cx="1046" cy="1580"/>
              <a:chOff x="2192" y="1056"/>
              <a:chExt cx="1046" cy="1580"/>
            </a:xfrm>
          </p:grpSpPr>
          <p:sp>
            <p:nvSpPr>
              <p:cNvPr id="102407" name="Line 7">
                <a:extLst>
                  <a:ext uri="{FF2B5EF4-FFF2-40B4-BE49-F238E27FC236}">
                    <a16:creationId xmlns:a16="http://schemas.microsoft.com/office/drawing/2014/main" id="{038C4717-5146-4177-A5A4-31FAF8A1A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84" y="1824"/>
                <a:ext cx="384" cy="624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08" name="Line 8">
                <a:extLst>
                  <a:ext uri="{FF2B5EF4-FFF2-40B4-BE49-F238E27FC236}">
                    <a16:creationId xmlns:a16="http://schemas.microsoft.com/office/drawing/2014/main" id="{C1B81F04-57A2-4858-BC21-A6015C102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3" y="1824"/>
                <a:ext cx="334" cy="577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09" name="Line 9">
                <a:extLst>
                  <a:ext uri="{FF2B5EF4-FFF2-40B4-BE49-F238E27FC236}">
                    <a16:creationId xmlns:a16="http://schemas.microsoft.com/office/drawing/2014/main" id="{25FD8B3A-1CB0-4524-B1FD-350CF464D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8" y="1198"/>
                <a:ext cx="0" cy="624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43" name="Group 10">
                <a:extLst>
                  <a:ext uri="{FF2B5EF4-FFF2-40B4-BE49-F238E27FC236}">
                    <a16:creationId xmlns:a16="http://schemas.microsoft.com/office/drawing/2014/main" id="{054D085D-3A90-4D96-AC5C-245154FD759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28" y="1056"/>
                <a:ext cx="422" cy="284"/>
                <a:chOff x="4560" y="2016"/>
                <a:chExt cx="816" cy="912"/>
              </a:xfrm>
            </p:grpSpPr>
            <p:sp>
              <p:nvSpPr>
                <p:cNvPr id="102411" name="Rectangle 11">
                  <a:extLst>
                    <a:ext uri="{FF2B5EF4-FFF2-40B4-BE49-F238E27FC236}">
                      <a16:creationId xmlns:a16="http://schemas.microsoft.com/office/drawing/2014/main" id="{90508506-2ADC-451D-9864-3192B770945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5"/>
                  <a:ext cx="815" cy="90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4" name="Rectangle 12">
                  <a:extLst>
                    <a:ext uri="{FF2B5EF4-FFF2-40B4-BE49-F238E27FC236}">
                      <a16:creationId xmlns:a16="http://schemas.microsoft.com/office/drawing/2014/main" id="{71AD65FB-674D-41AB-825D-FAAEA702F6D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44" name="Group 13">
                <a:extLst>
                  <a:ext uri="{FF2B5EF4-FFF2-40B4-BE49-F238E27FC236}">
                    <a16:creationId xmlns:a16="http://schemas.microsoft.com/office/drawing/2014/main" id="{DF97FE90-84A3-478E-B072-7C00FB2FF8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28" y="1680"/>
                <a:ext cx="422" cy="284"/>
                <a:chOff x="4560" y="2016"/>
                <a:chExt cx="816" cy="912"/>
              </a:xfrm>
            </p:grpSpPr>
            <p:sp>
              <p:nvSpPr>
                <p:cNvPr id="102414" name="Rectangle 14">
                  <a:extLst>
                    <a:ext uri="{FF2B5EF4-FFF2-40B4-BE49-F238E27FC236}">
                      <a16:creationId xmlns:a16="http://schemas.microsoft.com/office/drawing/2014/main" id="{056C15DD-901A-496E-B4B6-6721F80997A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6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2" name="Rectangle 15">
                  <a:extLst>
                    <a:ext uri="{FF2B5EF4-FFF2-40B4-BE49-F238E27FC236}">
                      <a16:creationId xmlns:a16="http://schemas.microsoft.com/office/drawing/2014/main" id="{F7CAAB2D-CC08-457F-9271-CC99391F25C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45" name="Group 16">
                <a:extLst>
                  <a:ext uri="{FF2B5EF4-FFF2-40B4-BE49-F238E27FC236}">
                    <a16:creationId xmlns:a16="http://schemas.microsoft.com/office/drawing/2014/main" id="{DE79C815-4959-4A2E-A4B2-D59F57BDD9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192" y="2352"/>
                <a:ext cx="422" cy="284"/>
                <a:chOff x="4560" y="2016"/>
                <a:chExt cx="816" cy="912"/>
              </a:xfrm>
            </p:grpSpPr>
            <p:sp>
              <p:nvSpPr>
                <p:cNvPr id="102417" name="Rectangle 17">
                  <a:extLst>
                    <a:ext uri="{FF2B5EF4-FFF2-40B4-BE49-F238E27FC236}">
                      <a16:creationId xmlns:a16="http://schemas.microsoft.com/office/drawing/2014/main" id="{21CF9E14-412F-4DAC-B5ED-6AA907946DB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7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0" name="Rectangle 18">
                  <a:extLst>
                    <a:ext uri="{FF2B5EF4-FFF2-40B4-BE49-F238E27FC236}">
                      <a16:creationId xmlns:a16="http://schemas.microsoft.com/office/drawing/2014/main" id="{EBCAB312-566F-43FB-ADDC-FDF51968C8D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  <p:grpSp>
            <p:nvGrpSpPr>
              <p:cNvPr id="28746" name="Group 19">
                <a:extLst>
                  <a:ext uri="{FF2B5EF4-FFF2-40B4-BE49-F238E27FC236}">
                    <a16:creationId xmlns:a16="http://schemas.microsoft.com/office/drawing/2014/main" id="{FDF64516-0632-4621-B90E-C597B00223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16" y="2352"/>
                <a:ext cx="422" cy="284"/>
                <a:chOff x="4560" y="2016"/>
                <a:chExt cx="816" cy="912"/>
              </a:xfrm>
            </p:grpSpPr>
            <p:sp>
              <p:nvSpPr>
                <p:cNvPr id="102420" name="Rectangle 20">
                  <a:extLst>
                    <a:ext uri="{FF2B5EF4-FFF2-40B4-BE49-F238E27FC236}">
                      <a16:creationId xmlns:a16="http://schemas.microsoft.com/office/drawing/2014/main" id="{5CFDBF8E-AC00-4858-9DCE-534AEF7FB94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7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48" name="Rectangle 21">
                  <a:extLst>
                    <a:ext uri="{FF2B5EF4-FFF2-40B4-BE49-F238E27FC236}">
                      <a16:creationId xmlns:a16="http://schemas.microsoft.com/office/drawing/2014/main" id="{26686AF9-F2C6-4F42-B1AF-45D0982974A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79" name="Group 23">
              <a:extLst>
                <a:ext uri="{FF2B5EF4-FFF2-40B4-BE49-F238E27FC236}">
                  <a16:creationId xmlns:a16="http://schemas.microsoft.com/office/drawing/2014/main" id="{A8F41F37-68D0-4BA3-B764-ED90DD551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960"/>
              <a:ext cx="422" cy="908"/>
              <a:chOff x="1808" y="1056"/>
              <a:chExt cx="422" cy="908"/>
            </a:xfrm>
          </p:grpSpPr>
          <p:sp>
            <p:nvSpPr>
              <p:cNvPr id="102424" name="Line 24">
                <a:extLst>
                  <a:ext uri="{FF2B5EF4-FFF2-40B4-BE49-F238E27FC236}">
                    <a16:creationId xmlns:a16="http://schemas.microsoft.com/office/drawing/2014/main" id="{C617E13C-835E-468D-AD72-8E7C0B79B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48" y="1198"/>
                <a:ext cx="0" cy="669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34" name="Group 25">
                <a:extLst>
                  <a:ext uri="{FF2B5EF4-FFF2-40B4-BE49-F238E27FC236}">
                    <a16:creationId xmlns:a16="http://schemas.microsoft.com/office/drawing/2014/main" id="{F46F0D0A-26FD-4068-882D-32D40DFFF22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08" y="1056"/>
                <a:ext cx="422" cy="284"/>
                <a:chOff x="4560" y="2016"/>
                <a:chExt cx="816" cy="912"/>
              </a:xfrm>
            </p:grpSpPr>
            <p:sp>
              <p:nvSpPr>
                <p:cNvPr id="102426" name="Rectangle 26">
                  <a:extLst>
                    <a:ext uri="{FF2B5EF4-FFF2-40B4-BE49-F238E27FC236}">
                      <a16:creationId xmlns:a16="http://schemas.microsoft.com/office/drawing/2014/main" id="{FF424AAF-0443-42A7-A03E-C0FA011EFAF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5" cy="90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39" name="Rectangle 27">
                  <a:extLst>
                    <a:ext uri="{FF2B5EF4-FFF2-40B4-BE49-F238E27FC236}">
                      <a16:creationId xmlns:a16="http://schemas.microsoft.com/office/drawing/2014/main" id="{E64EDA1D-0A90-46F3-94F8-06E2E8A7030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35" name="Group 28">
                <a:extLst>
                  <a:ext uri="{FF2B5EF4-FFF2-40B4-BE49-F238E27FC236}">
                    <a16:creationId xmlns:a16="http://schemas.microsoft.com/office/drawing/2014/main" id="{0038EC32-5263-4CCC-9EAF-2B6B1B0ECF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08" y="1680"/>
                <a:ext cx="422" cy="284"/>
                <a:chOff x="4560" y="2016"/>
                <a:chExt cx="816" cy="912"/>
              </a:xfrm>
            </p:grpSpPr>
            <p:sp>
              <p:nvSpPr>
                <p:cNvPr id="102429" name="Rectangle 29">
                  <a:extLst>
                    <a:ext uri="{FF2B5EF4-FFF2-40B4-BE49-F238E27FC236}">
                      <a16:creationId xmlns:a16="http://schemas.microsoft.com/office/drawing/2014/main" id="{5068E54C-8334-43DB-B949-7D504C52F41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37" name="Rectangle 30">
                  <a:extLst>
                    <a:ext uri="{FF2B5EF4-FFF2-40B4-BE49-F238E27FC236}">
                      <a16:creationId xmlns:a16="http://schemas.microsoft.com/office/drawing/2014/main" id="{5B37AB56-8126-4CD9-8610-FC3FFD5DE49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80" name="Group 31">
              <a:extLst>
                <a:ext uri="{FF2B5EF4-FFF2-40B4-BE49-F238E27FC236}">
                  <a16:creationId xmlns:a16="http://schemas.microsoft.com/office/drawing/2014/main" id="{824F0DAD-03DE-4E4F-B2E8-8188321D9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960"/>
              <a:ext cx="992" cy="2872"/>
              <a:chOff x="4738" y="1036"/>
              <a:chExt cx="992" cy="2872"/>
            </a:xfrm>
          </p:grpSpPr>
          <p:sp>
            <p:nvSpPr>
              <p:cNvPr id="102432" name="Line 32">
                <a:extLst>
                  <a:ext uri="{FF2B5EF4-FFF2-40B4-BE49-F238E27FC236}">
                    <a16:creationId xmlns:a16="http://schemas.microsoft.com/office/drawing/2014/main" id="{8CDF6993-C6E5-4974-8008-450AC3AE3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3" y="1176"/>
                <a:ext cx="593" cy="1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14" name="Group 33">
                <a:extLst>
                  <a:ext uri="{FF2B5EF4-FFF2-40B4-BE49-F238E27FC236}">
                    <a16:creationId xmlns:a16="http://schemas.microsoft.com/office/drawing/2014/main" id="{6E8A52C6-6043-44C2-8942-97892C061D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8" y="1036"/>
                <a:ext cx="992" cy="2872"/>
                <a:chOff x="4738" y="1036"/>
                <a:chExt cx="992" cy="2872"/>
              </a:xfrm>
            </p:grpSpPr>
            <p:grpSp>
              <p:nvGrpSpPr>
                <p:cNvPr id="28715" name="Group 34">
                  <a:extLst>
                    <a:ext uri="{FF2B5EF4-FFF2-40B4-BE49-F238E27FC236}">
                      <a16:creationId xmlns:a16="http://schemas.microsoft.com/office/drawing/2014/main" id="{FFF6768A-4570-4A93-988D-172B0670BD4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330" y="3633"/>
                  <a:ext cx="400" cy="275"/>
                  <a:chOff x="4560" y="2016"/>
                  <a:chExt cx="816" cy="912"/>
                </a:xfrm>
              </p:grpSpPr>
              <p:sp>
                <p:nvSpPr>
                  <p:cNvPr id="102435" name="Rectangle 35">
                    <a:extLst>
                      <a:ext uri="{FF2B5EF4-FFF2-40B4-BE49-F238E27FC236}">
                        <a16:creationId xmlns:a16="http://schemas.microsoft.com/office/drawing/2014/main" id="{91F00429-904F-4433-ADBC-403AE446DB6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1999"/>
                    <a:ext cx="816" cy="929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FF99">
                          <a:gamma/>
                          <a:tint val="39216"/>
                          <a:invGamma/>
                        </a:srgbClr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32" name="Rectangle 36">
                    <a:extLst>
                      <a:ext uri="{FF2B5EF4-FFF2-40B4-BE49-F238E27FC236}">
                        <a16:creationId xmlns:a16="http://schemas.microsoft.com/office/drawing/2014/main" id="{6C3E425F-5962-47F8-BA24-4F62CA56654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BFFD7"/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  <a:contourClr>
                      <a:srgbClr val="9BFFD7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LRA</a:t>
                    </a:r>
                  </a:p>
                </p:txBody>
              </p:sp>
            </p:grpSp>
            <p:grpSp>
              <p:nvGrpSpPr>
                <p:cNvPr id="28716" name="Group 37">
                  <a:extLst>
                    <a:ext uri="{FF2B5EF4-FFF2-40B4-BE49-F238E27FC236}">
                      <a16:creationId xmlns:a16="http://schemas.microsoft.com/office/drawing/2014/main" id="{7B7C4E42-8A79-4964-B80B-6E8A62D4D88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38" y="3633"/>
                  <a:ext cx="401" cy="275"/>
                  <a:chOff x="4560" y="2016"/>
                  <a:chExt cx="816" cy="912"/>
                </a:xfrm>
              </p:grpSpPr>
              <p:sp>
                <p:nvSpPr>
                  <p:cNvPr id="102438" name="Rectangle 38">
                    <a:extLst>
                      <a:ext uri="{FF2B5EF4-FFF2-40B4-BE49-F238E27FC236}">
                        <a16:creationId xmlns:a16="http://schemas.microsoft.com/office/drawing/2014/main" id="{7959FA5B-FA4C-4FD8-BD0C-C87B213E87E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1999"/>
                    <a:ext cx="816" cy="929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FF99">
                          <a:gamma/>
                          <a:tint val="39216"/>
                          <a:invGamma/>
                        </a:srgbClr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30" name="Rectangle 39">
                    <a:extLst>
                      <a:ext uri="{FF2B5EF4-FFF2-40B4-BE49-F238E27FC236}">
                        <a16:creationId xmlns:a16="http://schemas.microsoft.com/office/drawing/2014/main" id="{E9812DDF-BCCA-48AD-89F5-3128C9C8DBA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BFFD7"/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  <a:contourClr>
                      <a:srgbClr val="9BFFD7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LRA</a:t>
                    </a:r>
                  </a:p>
                </p:txBody>
              </p:sp>
            </p:grpSp>
            <p:sp>
              <p:nvSpPr>
                <p:cNvPr id="102440" name="Line 40">
                  <a:extLst>
                    <a:ext uri="{FF2B5EF4-FFF2-40B4-BE49-F238E27FC236}">
                      <a16:creationId xmlns:a16="http://schemas.microsoft.com/office/drawing/2014/main" id="{2E5F609F-0AD3-4EA8-A803-78D10D5510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4" y="3015"/>
                  <a:ext cx="237" cy="544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2441" name="Line 41">
                  <a:extLst>
                    <a:ext uri="{FF2B5EF4-FFF2-40B4-BE49-F238E27FC236}">
                      <a16:creationId xmlns:a16="http://schemas.microsoft.com/office/drawing/2014/main" id="{8CE2D551-AB22-4BAC-A615-384302BAE4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905" y="3022"/>
                  <a:ext cx="314" cy="544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2442" name="Line 42">
                  <a:extLst>
                    <a:ext uri="{FF2B5EF4-FFF2-40B4-BE49-F238E27FC236}">
                      <a16:creationId xmlns:a16="http://schemas.microsoft.com/office/drawing/2014/main" id="{956B4C4D-DA23-4CA8-B745-6467ADDED5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4" y="1176"/>
                  <a:ext cx="0" cy="1855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grpSp>
              <p:nvGrpSpPr>
                <p:cNvPr id="28720" name="Group 43">
                  <a:extLst>
                    <a:ext uri="{FF2B5EF4-FFF2-40B4-BE49-F238E27FC236}">
                      <a16:creationId xmlns:a16="http://schemas.microsoft.com/office/drawing/2014/main" id="{CD9BE455-EA87-4E18-85BF-5629A3B0841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1036"/>
                  <a:ext cx="401" cy="275"/>
                  <a:chOff x="4560" y="2016"/>
                  <a:chExt cx="816" cy="912"/>
                </a:xfrm>
              </p:grpSpPr>
              <p:sp>
                <p:nvSpPr>
                  <p:cNvPr id="102444" name="Rectangle 44">
                    <a:extLst>
                      <a:ext uri="{FF2B5EF4-FFF2-40B4-BE49-F238E27FC236}">
                        <a16:creationId xmlns:a16="http://schemas.microsoft.com/office/drawing/2014/main" id="{E77F3387-ED7E-419B-92F7-D373B7E94B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99CC">
                          <a:gamma/>
                          <a:tint val="0"/>
                          <a:invGamma/>
                        </a:srgbClr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8" name="Rectangle 45">
                    <a:extLst>
                      <a:ext uri="{FF2B5EF4-FFF2-40B4-BE49-F238E27FC236}">
                        <a16:creationId xmlns:a16="http://schemas.microsoft.com/office/drawing/2014/main" id="{4A14FF04-AD23-44ED-A8D8-21D344CDC33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  <a:contourClr>
                      <a:srgbClr val="FFFF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CA</a:t>
                    </a:r>
                  </a:p>
                </p:txBody>
              </p:sp>
            </p:grpSp>
            <p:grpSp>
              <p:nvGrpSpPr>
                <p:cNvPr id="28721" name="Group 46">
                  <a:extLst>
                    <a:ext uri="{FF2B5EF4-FFF2-40B4-BE49-F238E27FC236}">
                      <a16:creationId xmlns:a16="http://schemas.microsoft.com/office/drawing/2014/main" id="{5090C12A-EF00-45C1-BD4E-B3D67268FB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1639"/>
                  <a:ext cx="401" cy="275"/>
                  <a:chOff x="4560" y="2016"/>
                  <a:chExt cx="816" cy="912"/>
                </a:xfrm>
              </p:grpSpPr>
              <p:sp>
                <p:nvSpPr>
                  <p:cNvPr id="102447" name="Rectangle 47">
                    <a:extLst>
                      <a:ext uri="{FF2B5EF4-FFF2-40B4-BE49-F238E27FC236}">
                        <a16:creationId xmlns:a16="http://schemas.microsoft.com/office/drawing/2014/main" id="{C3E11A32-7476-4F09-82E6-7A16A8DF51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99CC">
                          <a:gamma/>
                          <a:tint val="0"/>
                          <a:invGamma/>
                        </a:srgbClr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6" name="Rectangle 48">
                    <a:extLst>
                      <a:ext uri="{FF2B5EF4-FFF2-40B4-BE49-F238E27FC236}">
                        <a16:creationId xmlns:a16="http://schemas.microsoft.com/office/drawing/2014/main" id="{00AC883C-4993-41CD-9056-D5A568EA33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  <a:contourClr>
                      <a:srgbClr val="FFFF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CA</a:t>
                    </a:r>
                  </a:p>
                </p:txBody>
              </p:sp>
            </p:grpSp>
            <p:grpSp>
              <p:nvGrpSpPr>
                <p:cNvPr id="28722" name="Group 49">
                  <a:extLst>
                    <a:ext uri="{FF2B5EF4-FFF2-40B4-BE49-F238E27FC236}">
                      <a16:creationId xmlns:a16="http://schemas.microsoft.com/office/drawing/2014/main" id="{B7A1B839-C0BF-445C-8E0A-13A6D3CD8FC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2289"/>
                  <a:ext cx="401" cy="274"/>
                  <a:chOff x="4560" y="2016"/>
                  <a:chExt cx="816" cy="912"/>
                </a:xfrm>
              </p:grpSpPr>
              <p:sp>
                <p:nvSpPr>
                  <p:cNvPr id="102450" name="Rectangle 50">
                    <a:extLst>
                      <a:ext uri="{FF2B5EF4-FFF2-40B4-BE49-F238E27FC236}">
                        <a16:creationId xmlns:a16="http://schemas.microsoft.com/office/drawing/2014/main" id="{2BD22401-E5A6-4F0D-8FBA-214518B1D27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9CCFF">
                          <a:gamma/>
                          <a:tint val="42353"/>
                          <a:invGamma/>
                        </a:srgbClr>
                      </a:gs>
                      <a:gs pos="100000">
                        <a:srgbClr val="99CCFF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99CCFF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4" name="Rectangle 51">
                    <a:extLst>
                      <a:ext uri="{FF2B5EF4-FFF2-40B4-BE49-F238E27FC236}">
                        <a16:creationId xmlns:a16="http://schemas.microsoft.com/office/drawing/2014/main" id="{B7FFC36E-430B-40D5-B798-BBA2FC9462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4E9FF"/>
                      </a:gs>
                      <a:gs pos="100000">
                        <a:srgbClr val="99CC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99CCFF"/>
                    </a:extrusionClr>
                    <a:contourClr>
                      <a:srgbClr val="D4E9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RA</a:t>
                    </a:r>
                  </a:p>
                </p:txBody>
              </p:sp>
            </p:grpSp>
          </p:grpSp>
        </p:grpSp>
        <p:grpSp>
          <p:nvGrpSpPr>
            <p:cNvPr id="28681" name="Group 52">
              <a:extLst>
                <a:ext uri="{FF2B5EF4-FFF2-40B4-BE49-F238E27FC236}">
                  <a16:creationId xmlns:a16="http://schemas.microsoft.com/office/drawing/2014/main" id="{0E9F467A-255B-47B1-8C2F-B1F28DC41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960"/>
              <a:ext cx="1139" cy="2084"/>
              <a:chOff x="3328" y="1036"/>
              <a:chExt cx="1139" cy="2084"/>
            </a:xfrm>
          </p:grpSpPr>
          <p:sp>
            <p:nvSpPr>
              <p:cNvPr id="102453" name="Line 53">
                <a:extLst>
                  <a:ext uri="{FF2B5EF4-FFF2-40B4-BE49-F238E27FC236}">
                    <a16:creationId xmlns:a16="http://schemas.microsoft.com/office/drawing/2014/main" id="{F97211EB-9147-4DE6-B944-9B8C564C0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6" y="2289"/>
                <a:ext cx="320" cy="60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4" name="Line 54">
                <a:extLst>
                  <a:ext uri="{FF2B5EF4-FFF2-40B4-BE49-F238E27FC236}">
                    <a16:creationId xmlns:a16="http://schemas.microsoft.com/office/drawing/2014/main" id="{8A717051-8174-4E85-B3BD-BF543C47F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2289"/>
                <a:ext cx="275" cy="60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5" name="Line 55">
                <a:extLst>
                  <a:ext uri="{FF2B5EF4-FFF2-40B4-BE49-F238E27FC236}">
                    <a16:creationId xmlns:a16="http://schemas.microsoft.com/office/drawing/2014/main" id="{5E104167-666F-4CD8-AED9-58A178A5C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1176"/>
                <a:ext cx="0" cy="111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6" name="Line 56">
                <a:extLst>
                  <a:ext uri="{FF2B5EF4-FFF2-40B4-BE49-F238E27FC236}">
                    <a16:creationId xmlns:a16="http://schemas.microsoft.com/office/drawing/2014/main" id="{B8259F5E-B36B-4CC3-AFDE-A42111BED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1176"/>
                <a:ext cx="595" cy="1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01" name="Group 57">
                <a:extLst>
                  <a:ext uri="{FF2B5EF4-FFF2-40B4-BE49-F238E27FC236}">
                    <a16:creationId xmlns:a16="http://schemas.microsoft.com/office/drawing/2014/main" id="{27A4A2A6-5053-42FE-BE60-CD7BA07ECC4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47" y="1036"/>
                <a:ext cx="401" cy="275"/>
                <a:chOff x="4560" y="2016"/>
                <a:chExt cx="816" cy="912"/>
              </a:xfrm>
            </p:grpSpPr>
            <p:sp>
              <p:nvSpPr>
                <p:cNvPr id="102458" name="Rectangle 58">
                  <a:extLst>
                    <a:ext uri="{FF2B5EF4-FFF2-40B4-BE49-F238E27FC236}">
                      <a16:creationId xmlns:a16="http://schemas.microsoft.com/office/drawing/2014/main" id="{54DFF8E7-362A-4D48-A48F-9FFB7513BE3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12" name="Rectangle 59">
                  <a:extLst>
                    <a:ext uri="{FF2B5EF4-FFF2-40B4-BE49-F238E27FC236}">
                      <a16:creationId xmlns:a16="http://schemas.microsoft.com/office/drawing/2014/main" id="{BC3B89F7-9FA5-4079-8236-B2675F47A5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02" name="Group 60">
                <a:extLst>
                  <a:ext uri="{FF2B5EF4-FFF2-40B4-BE49-F238E27FC236}">
                    <a16:creationId xmlns:a16="http://schemas.microsoft.com/office/drawing/2014/main" id="{46DE8604-6FAA-4987-9A2B-56FBD6D71C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47" y="1639"/>
                <a:ext cx="401" cy="275"/>
                <a:chOff x="4560" y="2016"/>
                <a:chExt cx="816" cy="912"/>
              </a:xfrm>
            </p:grpSpPr>
            <p:sp>
              <p:nvSpPr>
                <p:cNvPr id="102461" name="Rectangle 61">
                  <a:extLst>
                    <a:ext uri="{FF2B5EF4-FFF2-40B4-BE49-F238E27FC236}">
                      <a16:creationId xmlns:a16="http://schemas.microsoft.com/office/drawing/2014/main" id="{B6FCEA3D-1A56-4733-9B55-87D2B9D4B6B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10" name="Rectangle 62">
                  <a:extLst>
                    <a:ext uri="{FF2B5EF4-FFF2-40B4-BE49-F238E27FC236}">
                      <a16:creationId xmlns:a16="http://schemas.microsoft.com/office/drawing/2014/main" id="{8DBCEB68-0482-4483-97E3-7C5C8539C24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03" name="Group 63">
                <a:extLst>
                  <a:ext uri="{FF2B5EF4-FFF2-40B4-BE49-F238E27FC236}">
                    <a16:creationId xmlns:a16="http://schemas.microsoft.com/office/drawing/2014/main" id="{5F2D28F4-102D-4368-A44E-C1404B2E070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28" y="2845"/>
                <a:ext cx="400" cy="275"/>
                <a:chOff x="4560" y="2016"/>
                <a:chExt cx="816" cy="912"/>
              </a:xfrm>
            </p:grpSpPr>
            <p:sp>
              <p:nvSpPr>
                <p:cNvPr id="102464" name="Rectangle 64">
                  <a:extLst>
                    <a:ext uri="{FF2B5EF4-FFF2-40B4-BE49-F238E27FC236}">
                      <a16:creationId xmlns:a16="http://schemas.microsoft.com/office/drawing/2014/main" id="{52FF9931-129A-4532-8EB6-0BC0EDA3F88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08" name="Rectangle 65">
                  <a:extLst>
                    <a:ext uri="{FF2B5EF4-FFF2-40B4-BE49-F238E27FC236}">
                      <a16:creationId xmlns:a16="http://schemas.microsoft.com/office/drawing/2014/main" id="{62C31DF3-A6FF-45C6-A979-984568FFA81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  <a:contourClr>
                    <a:srgbClr val="D4E9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  <p:grpSp>
            <p:nvGrpSpPr>
              <p:cNvPr id="28704" name="Group 66">
                <a:extLst>
                  <a:ext uri="{FF2B5EF4-FFF2-40B4-BE49-F238E27FC236}">
                    <a16:creationId xmlns:a16="http://schemas.microsoft.com/office/drawing/2014/main" id="{0C27400B-A3CD-4ADF-9073-94BE07ED39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20" y="2845"/>
                <a:ext cx="401" cy="275"/>
                <a:chOff x="4560" y="2016"/>
                <a:chExt cx="816" cy="912"/>
              </a:xfrm>
            </p:grpSpPr>
            <p:sp>
              <p:nvSpPr>
                <p:cNvPr id="102467" name="Rectangle 67">
                  <a:extLst>
                    <a:ext uri="{FF2B5EF4-FFF2-40B4-BE49-F238E27FC236}">
                      <a16:creationId xmlns:a16="http://schemas.microsoft.com/office/drawing/2014/main" id="{C2C2FBEC-BF7E-474E-A1CC-1C9DC72DF83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59" y="2015"/>
                  <a:ext cx="818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06" name="Rectangle 68">
                  <a:extLst>
                    <a:ext uri="{FF2B5EF4-FFF2-40B4-BE49-F238E27FC236}">
                      <a16:creationId xmlns:a16="http://schemas.microsoft.com/office/drawing/2014/main" id="{522246A5-8C21-4B01-BE7A-974708659A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  <a:contourClr>
                    <a:srgbClr val="D4E9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82" name="Group 69">
              <a:extLst>
                <a:ext uri="{FF2B5EF4-FFF2-40B4-BE49-F238E27FC236}">
                  <a16:creationId xmlns:a16="http://schemas.microsoft.com/office/drawing/2014/main" id="{94569CCE-F31F-436E-B9F7-AB5D8822AF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9" y="789"/>
              <a:ext cx="619" cy="590"/>
              <a:chOff x="4238" y="768"/>
              <a:chExt cx="619" cy="590"/>
            </a:xfrm>
          </p:grpSpPr>
          <p:sp>
            <p:nvSpPr>
              <p:cNvPr id="102470" name="Oval 70">
                <a:extLst>
                  <a:ext uri="{FF2B5EF4-FFF2-40B4-BE49-F238E27FC236}">
                    <a16:creationId xmlns:a16="http://schemas.microsoft.com/office/drawing/2014/main" id="{5891BD08-E4CF-432B-9743-FEBA79121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1" y="768"/>
                <a:ext cx="557" cy="36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12700">
                <a:round/>
                <a:headEnd type="none" w="sm" len="sm"/>
                <a:tailEnd type="none" w="sm" len="sm"/>
              </a:ln>
              <a:effectLst/>
              <a:scene3d>
                <a:camera prst="legacyObliqueBottom">
                  <a:rot lat="189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694" name="Group 71">
                <a:extLst>
                  <a:ext uri="{FF2B5EF4-FFF2-40B4-BE49-F238E27FC236}">
                    <a16:creationId xmlns:a16="http://schemas.microsoft.com/office/drawing/2014/main" id="{5666A876-A6A9-47C2-8CBE-DA59837FAD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38" y="919"/>
                <a:ext cx="619" cy="439"/>
                <a:chOff x="4217" y="912"/>
                <a:chExt cx="652" cy="454"/>
              </a:xfrm>
            </p:grpSpPr>
            <p:sp>
              <p:nvSpPr>
                <p:cNvPr id="102472" name="AutoShape 72">
                  <a:extLst>
                    <a:ext uri="{FF2B5EF4-FFF2-40B4-BE49-F238E27FC236}">
                      <a16:creationId xmlns:a16="http://schemas.microsoft.com/office/drawing/2014/main" id="{C53A9543-6F6E-414B-AAA9-928F80A78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912"/>
                  <a:ext cx="528" cy="384"/>
                </a:xfrm>
                <a:prstGeom prst="can">
                  <a:avLst>
                    <a:gd name="adj" fmla="val 25000"/>
                  </a:avLst>
                </a:prstGeom>
                <a:noFill/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696" name="Text Box 73">
                  <a:extLst>
                    <a:ext uri="{FF2B5EF4-FFF2-40B4-BE49-F238E27FC236}">
                      <a16:creationId xmlns:a16="http://schemas.microsoft.com/office/drawing/2014/main" id="{016F8213-9EF6-435F-8A3E-3890AE768E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7" y="1015"/>
                  <a:ext cx="652" cy="3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200" b="1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Directory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200" b="1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Services</a:t>
                  </a:r>
                </a:p>
              </p:txBody>
            </p:sp>
          </p:grpSp>
        </p:grpSp>
        <p:grpSp>
          <p:nvGrpSpPr>
            <p:cNvPr id="28683" name="Group 74">
              <a:extLst>
                <a:ext uri="{FF2B5EF4-FFF2-40B4-BE49-F238E27FC236}">
                  <a16:creationId xmlns:a16="http://schemas.microsoft.com/office/drawing/2014/main" id="{303763D2-05C7-4E3F-A2F1-8F11D7D155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2692"/>
              <a:ext cx="902" cy="549"/>
              <a:chOff x="4792" y="2788"/>
              <a:chExt cx="902" cy="549"/>
            </a:xfrm>
          </p:grpSpPr>
          <p:sp>
            <p:nvSpPr>
              <p:cNvPr id="102475" name="Line 75" descr="Small grid">
                <a:extLst>
                  <a:ext uri="{FF2B5EF4-FFF2-40B4-BE49-F238E27FC236}">
                    <a16:creationId xmlns:a16="http://schemas.microsoft.com/office/drawing/2014/main" id="{6C0E4B40-0A4D-45D1-BC52-5468BB0F49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527" y="2889"/>
                <a:ext cx="84" cy="5"/>
              </a:xfrm>
              <a:prstGeom prst="line">
                <a:avLst/>
              </a:prstGeom>
              <a:noFill/>
              <a:ln w="3175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6" name="Freeform 76">
                <a:extLst>
                  <a:ext uri="{FF2B5EF4-FFF2-40B4-BE49-F238E27FC236}">
                    <a16:creationId xmlns:a16="http://schemas.microsoft.com/office/drawing/2014/main" id="{93CA80F5-00EF-4B32-8703-E333C10BBE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28" y="2814"/>
                <a:ext cx="826" cy="498"/>
              </a:xfrm>
              <a:custGeom>
                <a:avLst/>
                <a:gdLst/>
                <a:ahLst/>
                <a:cxnLst>
                  <a:cxn ang="0">
                    <a:pos x="377" y="1"/>
                  </a:cxn>
                  <a:cxn ang="0">
                    <a:pos x="428" y="8"/>
                  </a:cxn>
                  <a:cxn ang="0">
                    <a:pos x="475" y="18"/>
                  </a:cxn>
                  <a:cxn ang="0">
                    <a:pos x="519" y="34"/>
                  </a:cxn>
                  <a:cxn ang="0">
                    <a:pos x="559" y="54"/>
                  </a:cxn>
                  <a:cxn ang="0">
                    <a:pos x="596" y="78"/>
                  </a:cxn>
                  <a:cxn ang="0">
                    <a:pos x="625" y="105"/>
                  </a:cxn>
                  <a:cxn ang="0">
                    <a:pos x="650" y="136"/>
                  </a:cxn>
                  <a:cxn ang="0">
                    <a:pos x="669" y="167"/>
                  </a:cxn>
                  <a:cxn ang="0">
                    <a:pos x="680" y="202"/>
                  </a:cxn>
                  <a:cxn ang="0">
                    <a:pos x="684" y="238"/>
                  </a:cxn>
                  <a:cxn ang="0">
                    <a:pos x="680" y="274"/>
                  </a:cxn>
                  <a:cxn ang="0">
                    <a:pos x="669" y="309"/>
                  </a:cxn>
                  <a:cxn ang="0">
                    <a:pos x="650" y="341"/>
                  </a:cxn>
                  <a:cxn ang="0">
                    <a:pos x="625" y="372"/>
                  </a:cxn>
                  <a:cxn ang="0">
                    <a:pos x="596" y="399"/>
                  </a:cxn>
                  <a:cxn ang="0">
                    <a:pos x="559" y="423"/>
                  </a:cxn>
                  <a:cxn ang="0">
                    <a:pos x="519" y="443"/>
                  </a:cxn>
                  <a:cxn ang="0">
                    <a:pos x="475" y="458"/>
                  </a:cxn>
                  <a:cxn ang="0">
                    <a:pos x="428" y="469"/>
                  </a:cxn>
                  <a:cxn ang="0">
                    <a:pos x="377" y="475"/>
                  </a:cxn>
                  <a:cxn ang="0">
                    <a:pos x="325" y="476"/>
                  </a:cxn>
                  <a:cxn ang="0">
                    <a:pos x="273" y="472"/>
                  </a:cxn>
                  <a:cxn ang="0">
                    <a:pos x="224" y="463"/>
                  </a:cxn>
                  <a:cxn ang="0">
                    <a:pos x="179" y="447"/>
                  </a:cxn>
                  <a:cxn ang="0">
                    <a:pos x="138" y="429"/>
                  </a:cxn>
                  <a:cxn ang="0">
                    <a:pos x="101" y="407"/>
                  </a:cxn>
                  <a:cxn ang="0">
                    <a:pos x="68" y="381"/>
                  </a:cxn>
                  <a:cxn ang="0">
                    <a:pos x="41" y="352"/>
                  </a:cxn>
                  <a:cxn ang="0">
                    <a:pos x="21" y="320"/>
                  </a:cxn>
                  <a:cxn ang="0">
                    <a:pos x="7" y="287"/>
                  </a:cxn>
                  <a:cxn ang="0">
                    <a:pos x="1" y="250"/>
                  </a:cxn>
                  <a:cxn ang="0">
                    <a:pos x="2" y="214"/>
                  </a:cxn>
                  <a:cxn ang="0">
                    <a:pos x="12" y="179"/>
                  </a:cxn>
                  <a:cxn ang="0">
                    <a:pos x="27" y="145"/>
                  </a:cxn>
                  <a:cxn ang="0">
                    <a:pos x="50" y="115"/>
                  </a:cxn>
                  <a:cxn ang="0">
                    <a:pos x="79" y="87"/>
                  </a:cxn>
                  <a:cxn ang="0">
                    <a:pos x="112" y="62"/>
                  </a:cxn>
                  <a:cxn ang="0">
                    <a:pos x="152" y="41"/>
                  </a:cxn>
                  <a:cxn ang="0">
                    <a:pos x="195" y="23"/>
                  </a:cxn>
                  <a:cxn ang="0">
                    <a:pos x="241" y="11"/>
                  </a:cxn>
                  <a:cxn ang="0">
                    <a:pos x="291" y="3"/>
                  </a:cxn>
                  <a:cxn ang="0">
                    <a:pos x="342" y="0"/>
                  </a:cxn>
                </a:cxnLst>
                <a:rect l="0" t="0" r="r" b="b"/>
                <a:pathLst>
                  <a:path w="685" h="478">
                    <a:moveTo>
                      <a:pt x="342" y="0"/>
                    </a:moveTo>
                    <a:lnTo>
                      <a:pt x="360" y="0"/>
                    </a:lnTo>
                    <a:lnTo>
                      <a:pt x="377" y="1"/>
                    </a:lnTo>
                    <a:lnTo>
                      <a:pt x="394" y="3"/>
                    </a:lnTo>
                    <a:lnTo>
                      <a:pt x="412" y="5"/>
                    </a:lnTo>
                    <a:lnTo>
                      <a:pt x="428" y="8"/>
                    </a:lnTo>
                    <a:lnTo>
                      <a:pt x="444" y="11"/>
                    </a:lnTo>
                    <a:lnTo>
                      <a:pt x="460" y="14"/>
                    </a:lnTo>
                    <a:lnTo>
                      <a:pt x="475" y="18"/>
                    </a:lnTo>
                    <a:lnTo>
                      <a:pt x="490" y="23"/>
                    </a:lnTo>
                    <a:lnTo>
                      <a:pt x="505" y="29"/>
                    </a:lnTo>
                    <a:lnTo>
                      <a:pt x="519" y="34"/>
                    </a:lnTo>
                    <a:lnTo>
                      <a:pt x="533" y="41"/>
                    </a:lnTo>
                    <a:lnTo>
                      <a:pt x="547" y="47"/>
                    </a:lnTo>
                    <a:lnTo>
                      <a:pt x="559" y="54"/>
                    </a:lnTo>
                    <a:lnTo>
                      <a:pt x="572" y="62"/>
                    </a:lnTo>
                    <a:lnTo>
                      <a:pt x="584" y="70"/>
                    </a:lnTo>
                    <a:lnTo>
                      <a:pt x="596" y="78"/>
                    </a:lnTo>
                    <a:lnTo>
                      <a:pt x="606" y="87"/>
                    </a:lnTo>
                    <a:lnTo>
                      <a:pt x="616" y="96"/>
                    </a:lnTo>
                    <a:lnTo>
                      <a:pt x="625" y="105"/>
                    </a:lnTo>
                    <a:lnTo>
                      <a:pt x="635" y="115"/>
                    </a:lnTo>
                    <a:lnTo>
                      <a:pt x="643" y="125"/>
                    </a:lnTo>
                    <a:lnTo>
                      <a:pt x="650" y="136"/>
                    </a:lnTo>
                    <a:lnTo>
                      <a:pt x="657" y="145"/>
                    </a:lnTo>
                    <a:lnTo>
                      <a:pt x="664" y="157"/>
                    </a:lnTo>
                    <a:lnTo>
                      <a:pt x="669" y="167"/>
                    </a:lnTo>
                    <a:lnTo>
                      <a:pt x="673" y="179"/>
                    </a:lnTo>
                    <a:lnTo>
                      <a:pt x="677" y="190"/>
                    </a:lnTo>
                    <a:lnTo>
                      <a:pt x="680" y="202"/>
                    </a:lnTo>
                    <a:lnTo>
                      <a:pt x="682" y="214"/>
                    </a:lnTo>
                    <a:lnTo>
                      <a:pt x="684" y="226"/>
                    </a:lnTo>
                    <a:lnTo>
                      <a:pt x="684" y="238"/>
                    </a:lnTo>
                    <a:lnTo>
                      <a:pt x="684" y="250"/>
                    </a:lnTo>
                    <a:lnTo>
                      <a:pt x="682" y="263"/>
                    </a:lnTo>
                    <a:lnTo>
                      <a:pt x="680" y="274"/>
                    </a:lnTo>
                    <a:lnTo>
                      <a:pt x="677" y="287"/>
                    </a:lnTo>
                    <a:lnTo>
                      <a:pt x="673" y="297"/>
                    </a:lnTo>
                    <a:lnTo>
                      <a:pt x="669" y="309"/>
                    </a:lnTo>
                    <a:lnTo>
                      <a:pt x="664" y="320"/>
                    </a:lnTo>
                    <a:lnTo>
                      <a:pt x="657" y="331"/>
                    </a:lnTo>
                    <a:lnTo>
                      <a:pt x="650" y="341"/>
                    </a:lnTo>
                    <a:lnTo>
                      <a:pt x="643" y="352"/>
                    </a:lnTo>
                    <a:lnTo>
                      <a:pt x="635" y="362"/>
                    </a:lnTo>
                    <a:lnTo>
                      <a:pt x="625" y="372"/>
                    </a:lnTo>
                    <a:lnTo>
                      <a:pt x="616" y="381"/>
                    </a:lnTo>
                    <a:lnTo>
                      <a:pt x="606" y="390"/>
                    </a:lnTo>
                    <a:lnTo>
                      <a:pt x="596" y="399"/>
                    </a:lnTo>
                    <a:lnTo>
                      <a:pt x="584" y="407"/>
                    </a:lnTo>
                    <a:lnTo>
                      <a:pt x="572" y="415"/>
                    </a:lnTo>
                    <a:lnTo>
                      <a:pt x="559" y="423"/>
                    </a:lnTo>
                    <a:lnTo>
                      <a:pt x="547" y="429"/>
                    </a:lnTo>
                    <a:lnTo>
                      <a:pt x="533" y="436"/>
                    </a:lnTo>
                    <a:lnTo>
                      <a:pt x="519" y="443"/>
                    </a:lnTo>
                    <a:lnTo>
                      <a:pt x="505" y="447"/>
                    </a:lnTo>
                    <a:lnTo>
                      <a:pt x="490" y="453"/>
                    </a:lnTo>
                    <a:lnTo>
                      <a:pt x="475" y="458"/>
                    </a:lnTo>
                    <a:lnTo>
                      <a:pt x="460" y="463"/>
                    </a:lnTo>
                    <a:lnTo>
                      <a:pt x="444" y="466"/>
                    </a:lnTo>
                    <a:lnTo>
                      <a:pt x="428" y="469"/>
                    </a:lnTo>
                    <a:lnTo>
                      <a:pt x="412" y="472"/>
                    </a:lnTo>
                    <a:lnTo>
                      <a:pt x="394" y="474"/>
                    </a:lnTo>
                    <a:lnTo>
                      <a:pt x="377" y="475"/>
                    </a:lnTo>
                    <a:lnTo>
                      <a:pt x="360" y="476"/>
                    </a:lnTo>
                    <a:lnTo>
                      <a:pt x="342" y="477"/>
                    </a:lnTo>
                    <a:lnTo>
                      <a:pt x="325" y="476"/>
                    </a:lnTo>
                    <a:lnTo>
                      <a:pt x="308" y="475"/>
                    </a:lnTo>
                    <a:lnTo>
                      <a:pt x="291" y="474"/>
                    </a:lnTo>
                    <a:lnTo>
                      <a:pt x="273" y="472"/>
                    </a:lnTo>
                    <a:lnTo>
                      <a:pt x="257" y="469"/>
                    </a:lnTo>
                    <a:lnTo>
                      <a:pt x="241" y="466"/>
                    </a:lnTo>
                    <a:lnTo>
                      <a:pt x="224" y="463"/>
                    </a:lnTo>
                    <a:lnTo>
                      <a:pt x="210" y="458"/>
                    </a:lnTo>
                    <a:lnTo>
                      <a:pt x="195" y="453"/>
                    </a:lnTo>
                    <a:lnTo>
                      <a:pt x="179" y="447"/>
                    </a:lnTo>
                    <a:lnTo>
                      <a:pt x="165" y="443"/>
                    </a:lnTo>
                    <a:lnTo>
                      <a:pt x="152" y="436"/>
                    </a:lnTo>
                    <a:lnTo>
                      <a:pt x="138" y="429"/>
                    </a:lnTo>
                    <a:lnTo>
                      <a:pt x="125" y="423"/>
                    </a:lnTo>
                    <a:lnTo>
                      <a:pt x="112" y="415"/>
                    </a:lnTo>
                    <a:lnTo>
                      <a:pt x="101" y="407"/>
                    </a:lnTo>
                    <a:lnTo>
                      <a:pt x="89" y="399"/>
                    </a:lnTo>
                    <a:lnTo>
                      <a:pt x="79" y="390"/>
                    </a:lnTo>
                    <a:lnTo>
                      <a:pt x="68" y="381"/>
                    </a:lnTo>
                    <a:lnTo>
                      <a:pt x="59" y="372"/>
                    </a:lnTo>
                    <a:lnTo>
                      <a:pt x="50" y="362"/>
                    </a:lnTo>
                    <a:lnTo>
                      <a:pt x="41" y="352"/>
                    </a:lnTo>
                    <a:lnTo>
                      <a:pt x="35" y="341"/>
                    </a:lnTo>
                    <a:lnTo>
                      <a:pt x="27" y="331"/>
                    </a:lnTo>
                    <a:lnTo>
                      <a:pt x="21" y="320"/>
                    </a:lnTo>
                    <a:lnTo>
                      <a:pt x="15" y="309"/>
                    </a:lnTo>
                    <a:lnTo>
                      <a:pt x="12" y="297"/>
                    </a:lnTo>
                    <a:lnTo>
                      <a:pt x="7" y="287"/>
                    </a:lnTo>
                    <a:lnTo>
                      <a:pt x="4" y="274"/>
                    </a:lnTo>
                    <a:lnTo>
                      <a:pt x="2" y="263"/>
                    </a:lnTo>
                    <a:lnTo>
                      <a:pt x="1" y="250"/>
                    </a:lnTo>
                    <a:lnTo>
                      <a:pt x="0" y="238"/>
                    </a:lnTo>
                    <a:lnTo>
                      <a:pt x="1" y="226"/>
                    </a:lnTo>
                    <a:lnTo>
                      <a:pt x="2" y="214"/>
                    </a:lnTo>
                    <a:lnTo>
                      <a:pt x="4" y="202"/>
                    </a:lnTo>
                    <a:lnTo>
                      <a:pt x="7" y="190"/>
                    </a:lnTo>
                    <a:lnTo>
                      <a:pt x="12" y="179"/>
                    </a:lnTo>
                    <a:lnTo>
                      <a:pt x="15" y="167"/>
                    </a:lnTo>
                    <a:lnTo>
                      <a:pt x="21" y="157"/>
                    </a:lnTo>
                    <a:lnTo>
                      <a:pt x="27" y="145"/>
                    </a:lnTo>
                    <a:lnTo>
                      <a:pt x="35" y="136"/>
                    </a:lnTo>
                    <a:lnTo>
                      <a:pt x="41" y="125"/>
                    </a:lnTo>
                    <a:lnTo>
                      <a:pt x="50" y="115"/>
                    </a:lnTo>
                    <a:lnTo>
                      <a:pt x="59" y="105"/>
                    </a:lnTo>
                    <a:lnTo>
                      <a:pt x="68" y="96"/>
                    </a:lnTo>
                    <a:lnTo>
                      <a:pt x="79" y="87"/>
                    </a:lnTo>
                    <a:lnTo>
                      <a:pt x="89" y="78"/>
                    </a:lnTo>
                    <a:lnTo>
                      <a:pt x="101" y="70"/>
                    </a:lnTo>
                    <a:lnTo>
                      <a:pt x="112" y="62"/>
                    </a:lnTo>
                    <a:lnTo>
                      <a:pt x="125" y="54"/>
                    </a:lnTo>
                    <a:lnTo>
                      <a:pt x="138" y="47"/>
                    </a:lnTo>
                    <a:lnTo>
                      <a:pt x="152" y="41"/>
                    </a:lnTo>
                    <a:lnTo>
                      <a:pt x="165" y="34"/>
                    </a:lnTo>
                    <a:lnTo>
                      <a:pt x="179" y="29"/>
                    </a:lnTo>
                    <a:lnTo>
                      <a:pt x="195" y="23"/>
                    </a:lnTo>
                    <a:lnTo>
                      <a:pt x="210" y="18"/>
                    </a:lnTo>
                    <a:lnTo>
                      <a:pt x="224" y="14"/>
                    </a:lnTo>
                    <a:lnTo>
                      <a:pt x="241" y="11"/>
                    </a:lnTo>
                    <a:lnTo>
                      <a:pt x="257" y="8"/>
                    </a:lnTo>
                    <a:lnTo>
                      <a:pt x="273" y="5"/>
                    </a:lnTo>
                    <a:lnTo>
                      <a:pt x="291" y="3"/>
                    </a:lnTo>
                    <a:lnTo>
                      <a:pt x="308" y="1"/>
                    </a:lnTo>
                    <a:lnTo>
                      <a:pt x="325" y="0"/>
                    </a:lnTo>
                    <a:lnTo>
                      <a:pt x="342" y="0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7" name="Freeform 77">
                <a:extLst>
                  <a:ext uri="{FF2B5EF4-FFF2-40B4-BE49-F238E27FC236}">
                    <a16:creationId xmlns:a16="http://schemas.microsoft.com/office/drawing/2014/main" id="{803F22D6-6579-4A5A-906B-9A5E988055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92" y="2788"/>
                <a:ext cx="902" cy="549"/>
              </a:xfrm>
              <a:custGeom>
                <a:avLst/>
                <a:gdLst/>
                <a:ahLst/>
                <a:cxnLst>
                  <a:cxn ang="0">
                    <a:pos x="235" y="490"/>
                  </a:cxn>
                  <a:cxn ang="0">
                    <a:pos x="113" y="456"/>
                  </a:cxn>
                  <a:cxn ang="0">
                    <a:pos x="55" y="394"/>
                  </a:cxn>
                  <a:cxn ang="0">
                    <a:pos x="8" y="315"/>
                  </a:cxn>
                  <a:cxn ang="0">
                    <a:pos x="2" y="257"/>
                  </a:cxn>
                  <a:cxn ang="0">
                    <a:pos x="27" y="194"/>
                  </a:cxn>
                  <a:cxn ang="0">
                    <a:pos x="84" y="142"/>
                  </a:cxn>
                  <a:cxn ang="0">
                    <a:pos x="139" y="91"/>
                  </a:cxn>
                  <a:cxn ang="0">
                    <a:pos x="212" y="53"/>
                  </a:cxn>
                  <a:cxn ang="0">
                    <a:pos x="284" y="37"/>
                  </a:cxn>
                  <a:cxn ang="0">
                    <a:pos x="373" y="0"/>
                  </a:cxn>
                  <a:cxn ang="0">
                    <a:pos x="457" y="30"/>
                  </a:cxn>
                  <a:cxn ang="0">
                    <a:pos x="553" y="62"/>
                  </a:cxn>
                  <a:cxn ang="0">
                    <a:pos x="601" y="95"/>
                  </a:cxn>
                  <a:cxn ang="0">
                    <a:pos x="661" y="113"/>
                  </a:cxn>
                  <a:cxn ang="0">
                    <a:pos x="719" y="203"/>
                  </a:cxn>
                  <a:cxn ang="0">
                    <a:pos x="745" y="264"/>
                  </a:cxn>
                  <a:cxn ang="0">
                    <a:pos x="735" y="338"/>
                  </a:cxn>
                  <a:cxn ang="0">
                    <a:pos x="680" y="400"/>
                  </a:cxn>
                  <a:cxn ang="0">
                    <a:pos x="621" y="404"/>
                  </a:cxn>
                  <a:cxn ang="0">
                    <a:pos x="641" y="394"/>
                  </a:cxn>
                  <a:cxn ang="0">
                    <a:pos x="716" y="346"/>
                  </a:cxn>
                  <a:cxn ang="0">
                    <a:pos x="734" y="263"/>
                  </a:cxn>
                  <a:cxn ang="0">
                    <a:pos x="710" y="207"/>
                  </a:cxn>
                  <a:cxn ang="0">
                    <a:pos x="680" y="224"/>
                  </a:cxn>
                  <a:cxn ang="0">
                    <a:pos x="674" y="144"/>
                  </a:cxn>
                  <a:cxn ang="0">
                    <a:pos x="624" y="106"/>
                  </a:cxn>
                  <a:cxn ang="0">
                    <a:pos x="610" y="139"/>
                  </a:cxn>
                  <a:cxn ang="0">
                    <a:pos x="601" y="130"/>
                  </a:cxn>
                  <a:cxn ang="0">
                    <a:pos x="583" y="101"/>
                  </a:cxn>
                  <a:cxn ang="0">
                    <a:pos x="496" y="50"/>
                  </a:cxn>
                  <a:cxn ang="0">
                    <a:pos x="434" y="43"/>
                  </a:cxn>
                  <a:cxn ang="0">
                    <a:pos x="436" y="31"/>
                  </a:cxn>
                  <a:cxn ang="0">
                    <a:pos x="401" y="18"/>
                  </a:cxn>
                  <a:cxn ang="0">
                    <a:pos x="334" y="26"/>
                  </a:cxn>
                  <a:cxn ang="0">
                    <a:pos x="287" y="58"/>
                  </a:cxn>
                  <a:cxn ang="0">
                    <a:pos x="289" y="79"/>
                  </a:cxn>
                  <a:cxn ang="0">
                    <a:pos x="253" y="67"/>
                  </a:cxn>
                  <a:cxn ang="0">
                    <a:pos x="165" y="91"/>
                  </a:cxn>
                  <a:cxn ang="0">
                    <a:pos x="150" y="125"/>
                  </a:cxn>
                  <a:cxn ang="0">
                    <a:pos x="141" y="139"/>
                  </a:cxn>
                  <a:cxn ang="0">
                    <a:pos x="121" y="156"/>
                  </a:cxn>
                  <a:cxn ang="0">
                    <a:pos x="68" y="171"/>
                  </a:cxn>
                  <a:cxn ang="0">
                    <a:pos x="21" y="244"/>
                  </a:cxn>
                  <a:cxn ang="0">
                    <a:pos x="20" y="317"/>
                  </a:cxn>
                  <a:cxn ang="0">
                    <a:pos x="45" y="343"/>
                  </a:cxn>
                  <a:cxn ang="0">
                    <a:pos x="56" y="338"/>
                  </a:cxn>
                  <a:cxn ang="0">
                    <a:pos x="65" y="357"/>
                  </a:cxn>
                  <a:cxn ang="0">
                    <a:pos x="58" y="377"/>
                  </a:cxn>
                  <a:cxn ang="0">
                    <a:pos x="114" y="440"/>
                  </a:cxn>
                  <a:cxn ang="0">
                    <a:pos x="191" y="456"/>
                  </a:cxn>
                  <a:cxn ang="0">
                    <a:pos x="210" y="454"/>
                  </a:cxn>
                  <a:cxn ang="0">
                    <a:pos x="226" y="461"/>
                  </a:cxn>
                  <a:cxn ang="0">
                    <a:pos x="272" y="494"/>
                  </a:cxn>
                  <a:cxn ang="0">
                    <a:pos x="381" y="508"/>
                  </a:cxn>
                  <a:cxn ang="0">
                    <a:pos x="450" y="485"/>
                  </a:cxn>
                  <a:cxn ang="0">
                    <a:pos x="447" y="472"/>
                  </a:cxn>
                  <a:cxn ang="0">
                    <a:pos x="483" y="477"/>
                  </a:cxn>
                  <a:cxn ang="0">
                    <a:pos x="581" y="466"/>
                  </a:cxn>
                  <a:cxn ang="0">
                    <a:pos x="642" y="429"/>
                  </a:cxn>
                  <a:cxn ang="0">
                    <a:pos x="656" y="439"/>
                  </a:cxn>
                  <a:cxn ang="0">
                    <a:pos x="551" y="491"/>
                  </a:cxn>
                  <a:cxn ang="0">
                    <a:pos x="464" y="498"/>
                  </a:cxn>
                </a:cxnLst>
                <a:rect l="0" t="0" r="r" b="b"/>
                <a:pathLst>
                  <a:path w="747" h="527">
                    <a:moveTo>
                      <a:pt x="375" y="525"/>
                    </a:moveTo>
                    <a:lnTo>
                      <a:pt x="361" y="526"/>
                    </a:lnTo>
                    <a:lnTo>
                      <a:pt x="347" y="526"/>
                    </a:lnTo>
                    <a:lnTo>
                      <a:pt x="332" y="524"/>
                    </a:lnTo>
                    <a:lnTo>
                      <a:pt x="318" y="522"/>
                    </a:lnTo>
                    <a:lnTo>
                      <a:pt x="304" y="518"/>
                    </a:lnTo>
                    <a:lnTo>
                      <a:pt x="290" y="513"/>
                    </a:lnTo>
                    <a:lnTo>
                      <a:pt x="276" y="508"/>
                    </a:lnTo>
                    <a:lnTo>
                      <a:pt x="262" y="502"/>
                    </a:lnTo>
                    <a:lnTo>
                      <a:pt x="248" y="496"/>
                    </a:lnTo>
                    <a:lnTo>
                      <a:pt x="235" y="490"/>
                    </a:lnTo>
                    <a:lnTo>
                      <a:pt x="220" y="486"/>
                    </a:lnTo>
                    <a:lnTo>
                      <a:pt x="207" y="481"/>
                    </a:lnTo>
                    <a:lnTo>
                      <a:pt x="193" y="476"/>
                    </a:lnTo>
                    <a:lnTo>
                      <a:pt x="180" y="472"/>
                    </a:lnTo>
                    <a:lnTo>
                      <a:pt x="166" y="470"/>
                    </a:lnTo>
                    <a:lnTo>
                      <a:pt x="152" y="469"/>
                    </a:lnTo>
                    <a:lnTo>
                      <a:pt x="143" y="467"/>
                    </a:lnTo>
                    <a:lnTo>
                      <a:pt x="136" y="464"/>
                    </a:lnTo>
                    <a:lnTo>
                      <a:pt x="128" y="462"/>
                    </a:lnTo>
                    <a:lnTo>
                      <a:pt x="120" y="459"/>
                    </a:lnTo>
                    <a:lnTo>
                      <a:pt x="113" y="456"/>
                    </a:lnTo>
                    <a:lnTo>
                      <a:pt x="106" y="452"/>
                    </a:lnTo>
                    <a:lnTo>
                      <a:pt x="99" y="447"/>
                    </a:lnTo>
                    <a:lnTo>
                      <a:pt x="92" y="443"/>
                    </a:lnTo>
                    <a:lnTo>
                      <a:pt x="87" y="438"/>
                    </a:lnTo>
                    <a:lnTo>
                      <a:pt x="81" y="433"/>
                    </a:lnTo>
                    <a:lnTo>
                      <a:pt x="75" y="428"/>
                    </a:lnTo>
                    <a:lnTo>
                      <a:pt x="70" y="422"/>
                    </a:lnTo>
                    <a:lnTo>
                      <a:pt x="65" y="415"/>
                    </a:lnTo>
                    <a:lnTo>
                      <a:pt x="62" y="409"/>
                    </a:lnTo>
                    <a:lnTo>
                      <a:pt x="58" y="402"/>
                    </a:lnTo>
                    <a:lnTo>
                      <a:pt x="55" y="394"/>
                    </a:lnTo>
                    <a:lnTo>
                      <a:pt x="51" y="387"/>
                    </a:lnTo>
                    <a:lnTo>
                      <a:pt x="45" y="360"/>
                    </a:lnTo>
                    <a:lnTo>
                      <a:pt x="40" y="357"/>
                    </a:lnTo>
                    <a:lnTo>
                      <a:pt x="36" y="353"/>
                    </a:lnTo>
                    <a:lnTo>
                      <a:pt x="31" y="348"/>
                    </a:lnTo>
                    <a:lnTo>
                      <a:pt x="26" y="343"/>
                    </a:lnTo>
                    <a:lnTo>
                      <a:pt x="22" y="338"/>
                    </a:lnTo>
                    <a:lnTo>
                      <a:pt x="17" y="334"/>
                    </a:lnTo>
                    <a:lnTo>
                      <a:pt x="13" y="328"/>
                    </a:lnTo>
                    <a:lnTo>
                      <a:pt x="11" y="322"/>
                    </a:lnTo>
                    <a:lnTo>
                      <a:pt x="8" y="315"/>
                    </a:lnTo>
                    <a:lnTo>
                      <a:pt x="6" y="310"/>
                    </a:lnTo>
                    <a:lnTo>
                      <a:pt x="3" y="303"/>
                    </a:lnTo>
                    <a:lnTo>
                      <a:pt x="2" y="296"/>
                    </a:lnTo>
                    <a:lnTo>
                      <a:pt x="1" y="290"/>
                    </a:lnTo>
                    <a:lnTo>
                      <a:pt x="0" y="284"/>
                    </a:lnTo>
                    <a:lnTo>
                      <a:pt x="0" y="277"/>
                    </a:lnTo>
                    <a:lnTo>
                      <a:pt x="1" y="270"/>
                    </a:lnTo>
                    <a:lnTo>
                      <a:pt x="1" y="267"/>
                    </a:lnTo>
                    <a:lnTo>
                      <a:pt x="2" y="263"/>
                    </a:lnTo>
                    <a:lnTo>
                      <a:pt x="2" y="261"/>
                    </a:lnTo>
                    <a:lnTo>
                      <a:pt x="2" y="257"/>
                    </a:lnTo>
                    <a:lnTo>
                      <a:pt x="3" y="254"/>
                    </a:lnTo>
                    <a:lnTo>
                      <a:pt x="3" y="250"/>
                    </a:lnTo>
                    <a:lnTo>
                      <a:pt x="4" y="247"/>
                    </a:lnTo>
                    <a:lnTo>
                      <a:pt x="5" y="243"/>
                    </a:lnTo>
                    <a:lnTo>
                      <a:pt x="7" y="237"/>
                    </a:lnTo>
                    <a:lnTo>
                      <a:pt x="10" y="229"/>
                    </a:lnTo>
                    <a:lnTo>
                      <a:pt x="13" y="221"/>
                    </a:lnTo>
                    <a:lnTo>
                      <a:pt x="15" y="214"/>
                    </a:lnTo>
                    <a:lnTo>
                      <a:pt x="19" y="207"/>
                    </a:lnTo>
                    <a:lnTo>
                      <a:pt x="23" y="201"/>
                    </a:lnTo>
                    <a:lnTo>
                      <a:pt x="27" y="194"/>
                    </a:lnTo>
                    <a:lnTo>
                      <a:pt x="31" y="188"/>
                    </a:lnTo>
                    <a:lnTo>
                      <a:pt x="36" y="182"/>
                    </a:lnTo>
                    <a:lnTo>
                      <a:pt x="40" y="176"/>
                    </a:lnTo>
                    <a:lnTo>
                      <a:pt x="45" y="170"/>
                    </a:lnTo>
                    <a:lnTo>
                      <a:pt x="50" y="164"/>
                    </a:lnTo>
                    <a:lnTo>
                      <a:pt x="56" y="160"/>
                    </a:lnTo>
                    <a:lnTo>
                      <a:pt x="62" y="155"/>
                    </a:lnTo>
                    <a:lnTo>
                      <a:pt x="68" y="151"/>
                    </a:lnTo>
                    <a:lnTo>
                      <a:pt x="74" y="147"/>
                    </a:lnTo>
                    <a:lnTo>
                      <a:pt x="79" y="144"/>
                    </a:lnTo>
                    <a:lnTo>
                      <a:pt x="84" y="142"/>
                    </a:lnTo>
                    <a:lnTo>
                      <a:pt x="88" y="139"/>
                    </a:lnTo>
                    <a:lnTo>
                      <a:pt x="92" y="138"/>
                    </a:lnTo>
                    <a:lnTo>
                      <a:pt x="97" y="136"/>
                    </a:lnTo>
                    <a:lnTo>
                      <a:pt x="102" y="134"/>
                    </a:lnTo>
                    <a:lnTo>
                      <a:pt x="107" y="132"/>
                    </a:lnTo>
                    <a:lnTo>
                      <a:pt x="112" y="130"/>
                    </a:lnTo>
                    <a:lnTo>
                      <a:pt x="116" y="120"/>
                    </a:lnTo>
                    <a:lnTo>
                      <a:pt x="121" y="113"/>
                    </a:lnTo>
                    <a:lnTo>
                      <a:pt x="126" y="105"/>
                    </a:lnTo>
                    <a:lnTo>
                      <a:pt x="133" y="97"/>
                    </a:lnTo>
                    <a:lnTo>
                      <a:pt x="139" y="91"/>
                    </a:lnTo>
                    <a:lnTo>
                      <a:pt x="145" y="86"/>
                    </a:lnTo>
                    <a:lnTo>
                      <a:pt x="153" y="79"/>
                    </a:lnTo>
                    <a:lnTo>
                      <a:pt x="161" y="73"/>
                    </a:lnTo>
                    <a:lnTo>
                      <a:pt x="167" y="69"/>
                    </a:lnTo>
                    <a:lnTo>
                      <a:pt x="173" y="66"/>
                    </a:lnTo>
                    <a:lnTo>
                      <a:pt x="179" y="63"/>
                    </a:lnTo>
                    <a:lnTo>
                      <a:pt x="186" y="60"/>
                    </a:lnTo>
                    <a:lnTo>
                      <a:pt x="193" y="58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12" y="53"/>
                    </a:lnTo>
                    <a:lnTo>
                      <a:pt x="219" y="52"/>
                    </a:lnTo>
                    <a:lnTo>
                      <a:pt x="225" y="51"/>
                    </a:lnTo>
                    <a:lnTo>
                      <a:pt x="232" y="50"/>
                    </a:lnTo>
                    <a:lnTo>
                      <a:pt x="239" y="50"/>
                    </a:lnTo>
                    <a:lnTo>
                      <a:pt x="245" y="51"/>
                    </a:lnTo>
                    <a:lnTo>
                      <a:pt x="252" y="52"/>
                    </a:lnTo>
                    <a:lnTo>
                      <a:pt x="259" y="53"/>
                    </a:lnTo>
                    <a:lnTo>
                      <a:pt x="265" y="54"/>
                    </a:lnTo>
                    <a:lnTo>
                      <a:pt x="270" y="48"/>
                    </a:lnTo>
                    <a:lnTo>
                      <a:pt x="277" y="42"/>
                    </a:lnTo>
                    <a:lnTo>
                      <a:pt x="284" y="37"/>
                    </a:lnTo>
                    <a:lnTo>
                      <a:pt x="291" y="32"/>
                    </a:lnTo>
                    <a:lnTo>
                      <a:pt x="298" y="26"/>
                    </a:lnTo>
                    <a:lnTo>
                      <a:pt x="306" y="22"/>
                    </a:lnTo>
                    <a:lnTo>
                      <a:pt x="314" y="17"/>
                    </a:lnTo>
                    <a:lnTo>
                      <a:pt x="322" y="13"/>
                    </a:lnTo>
                    <a:lnTo>
                      <a:pt x="330" y="10"/>
                    </a:lnTo>
                    <a:lnTo>
                      <a:pt x="339" y="7"/>
                    </a:lnTo>
                    <a:lnTo>
                      <a:pt x="347" y="4"/>
                    </a:lnTo>
                    <a:lnTo>
                      <a:pt x="356" y="2"/>
                    </a:lnTo>
                    <a:lnTo>
                      <a:pt x="365" y="1"/>
                    </a:lnTo>
                    <a:lnTo>
                      <a:pt x="373" y="0"/>
                    </a:lnTo>
                    <a:lnTo>
                      <a:pt x="382" y="0"/>
                    </a:lnTo>
                    <a:lnTo>
                      <a:pt x="391" y="1"/>
                    </a:lnTo>
                    <a:lnTo>
                      <a:pt x="399" y="2"/>
                    </a:lnTo>
                    <a:lnTo>
                      <a:pt x="407" y="4"/>
                    </a:lnTo>
                    <a:lnTo>
                      <a:pt x="416" y="6"/>
                    </a:lnTo>
                    <a:lnTo>
                      <a:pt x="424" y="8"/>
                    </a:lnTo>
                    <a:lnTo>
                      <a:pt x="432" y="11"/>
                    </a:lnTo>
                    <a:lnTo>
                      <a:pt x="440" y="13"/>
                    </a:lnTo>
                    <a:lnTo>
                      <a:pt x="448" y="17"/>
                    </a:lnTo>
                    <a:lnTo>
                      <a:pt x="454" y="22"/>
                    </a:lnTo>
                    <a:lnTo>
                      <a:pt x="457" y="30"/>
                    </a:lnTo>
                    <a:lnTo>
                      <a:pt x="475" y="32"/>
                    </a:lnTo>
                    <a:lnTo>
                      <a:pt x="486" y="35"/>
                    </a:lnTo>
                    <a:lnTo>
                      <a:pt x="494" y="37"/>
                    </a:lnTo>
                    <a:lnTo>
                      <a:pt x="502" y="38"/>
                    </a:lnTo>
                    <a:lnTo>
                      <a:pt x="509" y="40"/>
                    </a:lnTo>
                    <a:lnTo>
                      <a:pt x="516" y="44"/>
                    </a:lnTo>
                    <a:lnTo>
                      <a:pt x="524" y="47"/>
                    </a:lnTo>
                    <a:lnTo>
                      <a:pt x="531" y="50"/>
                    </a:lnTo>
                    <a:lnTo>
                      <a:pt x="538" y="54"/>
                    </a:lnTo>
                    <a:lnTo>
                      <a:pt x="546" y="58"/>
                    </a:lnTo>
                    <a:lnTo>
                      <a:pt x="553" y="62"/>
                    </a:lnTo>
                    <a:lnTo>
                      <a:pt x="559" y="66"/>
                    </a:lnTo>
                    <a:lnTo>
                      <a:pt x="565" y="71"/>
                    </a:lnTo>
                    <a:lnTo>
                      <a:pt x="572" y="76"/>
                    </a:lnTo>
                    <a:lnTo>
                      <a:pt x="577" y="81"/>
                    </a:lnTo>
                    <a:lnTo>
                      <a:pt x="582" y="87"/>
                    </a:lnTo>
                    <a:lnTo>
                      <a:pt x="587" y="91"/>
                    </a:lnTo>
                    <a:lnTo>
                      <a:pt x="592" y="97"/>
                    </a:lnTo>
                    <a:lnTo>
                      <a:pt x="595" y="97"/>
                    </a:lnTo>
                    <a:lnTo>
                      <a:pt x="597" y="96"/>
                    </a:lnTo>
                    <a:lnTo>
                      <a:pt x="599" y="96"/>
                    </a:lnTo>
                    <a:lnTo>
                      <a:pt x="601" y="95"/>
                    </a:lnTo>
                    <a:lnTo>
                      <a:pt x="604" y="95"/>
                    </a:lnTo>
                    <a:lnTo>
                      <a:pt x="605" y="94"/>
                    </a:lnTo>
                    <a:lnTo>
                      <a:pt x="607" y="94"/>
                    </a:lnTo>
                    <a:lnTo>
                      <a:pt x="609" y="95"/>
                    </a:lnTo>
                    <a:lnTo>
                      <a:pt x="618" y="95"/>
                    </a:lnTo>
                    <a:lnTo>
                      <a:pt x="626" y="96"/>
                    </a:lnTo>
                    <a:lnTo>
                      <a:pt x="633" y="98"/>
                    </a:lnTo>
                    <a:lnTo>
                      <a:pt x="641" y="101"/>
                    </a:lnTo>
                    <a:lnTo>
                      <a:pt x="649" y="105"/>
                    </a:lnTo>
                    <a:lnTo>
                      <a:pt x="656" y="109"/>
                    </a:lnTo>
                    <a:lnTo>
                      <a:pt x="661" y="113"/>
                    </a:lnTo>
                    <a:lnTo>
                      <a:pt x="667" y="118"/>
                    </a:lnTo>
                    <a:lnTo>
                      <a:pt x="674" y="125"/>
                    </a:lnTo>
                    <a:lnTo>
                      <a:pt x="680" y="133"/>
                    </a:lnTo>
                    <a:lnTo>
                      <a:pt x="685" y="141"/>
                    </a:lnTo>
                    <a:lnTo>
                      <a:pt x="690" y="150"/>
                    </a:lnTo>
                    <a:lnTo>
                      <a:pt x="694" y="159"/>
                    </a:lnTo>
                    <a:lnTo>
                      <a:pt x="698" y="168"/>
                    </a:lnTo>
                    <a:lnTo>
                      <a:pt x="700" y="178"/>
                    </a:lnTo>
                    <a:lnTo>
                      <a:pt x="702" y="188"/>
                    </a:lnTo>
                    <a:lnTo>
                      <a:pt x="715" y="199"/>
                    </a:lnTo>
                    <a:lnTo>
                      <a:pt x="719" y="203"/>
                    </a:lnTo>
                    <a:lnTo>
                      <a:pt x="723" y="208"/>
                    </a:lnTo>
                    <a:lnTo>
                      <a:pt x="727" y="213"/>
                    </a:lnTo>
                    <a:lnTo>
                      <a:pt x="731" y="217"/>
                    </a:lnTo>
                    <a:lnTo>
                      <a:pt x="733" y="223"/>
                    </a:lnTo>
                    <a:lnTo>
                      <a:pt x="736" y="229"/>
                    </a:lnTo>
                    <a:lnTo>
                      <a:pt x="738" y="234"/>
                    </a:lnTo>
                    <a:lnTo>
                      <a:pt x="740" y="240"/>
                    </a:lnTo>
                    <a:lnTo>
                      <a:pt x="742" y="246"/>
                    </a:lnTo>
                    <a:lnTo>
                      <a:pt x="743" y="252"/>
                    </a:lnTo>
                    <a:lnTo>
                      <a:pt x="745" y="258"/>
                    </a:lnTo>
                    <a:lnTo>
                      <a:pt x="745" y="264"/>
                    </a:lnTo>
                    <a:lnTo>
                      <a:pt x="746" y="270"/>
                    </a:lnTo>
                    <a:lnTo>
                      <a:pt x="746" y="276"/>
                    </a:lnTo>
                    <a:lnTo>
                      <a:pt x="746" y="282"/>
                    </a:lnTo>
                    <a:lnTo>
                      <a:pt x="745" y="288"/>
                    </a:lnTo>
                    <a:lnTo>
                      <a:pt x="744" y="294"/>
                    </a:lnTo>
                    <a:lnTo>
                      <a:pt x="743" y="302"/>
                    </a:lnTo>
                    <a:lnTo>
                      <a:pt x="742" y="310"/>
                    </a:lnTo>
                    <a:lnTo>
                      <a:pt x="741" y="316"/>
                    </a:lnTo>
                    <a:lnTo>
                      <a:pt x="739" y="324"/>
                    </a:lnTo>
                    <a:lnTo>
                      <a:pt x="737" y="332"/>
                    </a:lnTo>
                    <a:lnTo>
                      <a:pt x="735" y="338"/>
                    </a:lnTo>
                    <a:lnTo>
                      <a:pt x="733" y="345"/>
                    </a:lnTo>
                    <a:lnTo>
                      <a:pt x="729" y="353"/>
                    </a:lnTo>
                    <a:lnTo>
                      <a:pt x="726" y="359"/>
                    </a:lnTo>
                    <a:lnTo>
                      <a:pt x="722" y="365"/>
                    </a:lnTo>
                    <a:lnTo>
                      <a:pt x="717" y="371"/>
                    </a:lnTo>
                    <a:lnTo>
                      <a:pt x="713" y="376"/>
                    </a:lnTo>
                    <a:lnTo>
                      <a:pt x="707" y="382"/>
                    </a:lnTo>
                    <a:lnTo>
                      <a:pt x="702" y="387"/>
                    </a:lnTo>
                    <a:lnTo>
                      <a:pt x="696" y="390"/>
                    </a:lnTo>
                    <a:lnTo>
                      <a:pt x="688" y="395"/>
                    </a:lnTo>
                    <a:lnTo>
                      <a:pt x="680" y="400"/>
                    </a:lnTo>
                    <a:lnTo>
                      <a:pt x="671" y="404"/>
                    </a:lnTo>
                    <a:lnTo>
                      <a:pt x="662" y="407"/>
                    </a:lnTo>
                    <a:lnTo>
                      <a:pt x="654" y="409"/>
                    </a:lnTo>
                    <a:lnTo>
                      <a:pt x="645" y="411"/>
                    </a:lnTo>
                    <a:lnTo>
                      <a:pt x="635" y="412"/>
                    </a:lnTo>
                    <a:lnTo>
                      <a:pt x="627" y="412"/>
                    </a:lnTo>
                    <a:lnTo>
                      <a:pt x="626" y="411"/>
                    </a:lnTo>
                    <a:lnTo>
                      <a:pt x="624" y="409"/>
                    </a:lnTo>
                    <a:lnTo>
                      <a:pt x="623" y="408"/>
                    </a:lnTo>
                    <a:lnTo>
                      <a:pt x="622" y="406"/>
                    </a:lnTo>
                    <a:lnTo>
                      <a:pt x="621" y="404"/>
                    </a:lnTo>
                    <a:lnTo>
                      <a:pt x="620" y="402"/>
                    </a:lnTo>
                    <a:lnTo>
                      <a:pt x="619" y="400"/>
                    </a:lnTo>
                    <a:lnTo>
                      <a:pt x="619" y="399"/>
                    </a:lnTo>
                    <a:lnTo>
                      <a:pt x="619" y="398"/>
                    </a:lnTo>
                    <a:lnTo>
                      <a:pt x="619" y="397"/>
                    </a:lnTo>
                    <a:lnTo>
                      <a:pt x="621" y="396"/>
                    </a:lnTo>
                    <a:lnTo>
                      <a:pt x="622" y="395"/>
                    </a:lnTo>
                    <a:lnTo>
                      <a:pt x="627" y="395"/>
                    </a:lnTo>
                    <a:lnTo>
                      <a:pt x="631" y="395"/>
                    </a:lnTo>
                    <a:lnTo>
                      <a:pt x="636" y="395"/>
                    </a:lnTo>
                    <a:lnTo>
                      <a:pt x="641" y="394"/>
                    </a:lnTo>
                    <a:lnTo>
                      <a:pt x="645" y="393"/>
                    </a:lnTo>
                    <a:lnTo>
                      <a:pt x="650" y="392"/>
                    </a:lnTo>
                    <a:lnTo>
                      <a:pt x="655" y="391"/>
                    </a:lnTo>
                    <a:lnTo>
                      <a:pt x="659" y="389"/>
                    </a:lnTo>
                    <a:lnTo>
                      <a:pt x="670" y="386"/>
                    </a:lnTo>
                    <a:lnTo>
                      <a:pt x="680" y="381"/>
                    </a:lnTo>
                    <a:lnTo>
                      <a:pt x="688" y="375"/>
                    </a:lnTo>
                    <a:lnTo>
                      <a:pt x="696" y="369"/>
                    </a:lnTo>
                    <a:lnTo>
                      <a:pt x="704" y="363"/>
                    </a:lnTo>
                    <a:lnTo>
                      <a:pt x="709" y="355"/>
                    </a:lnTo>
                    <a:lnTo>
                      <a:pt x="716" y="346"/>
                    </a:lnTo>
                    <a:lnTo>
                      <a:pt x="721" y="337"/>
                    </a:lnTo>
                    <a:lnTo>
                      <a:pt x="723" y="329"/>
                    </a:lnTo>
                    <a:lnTo>
                      <a:pt x="725" y="322"/>
                    </a:lnTo>
                    <a:lnTo>
                      <a:pt x="728" y="314"/>
                    </a:lnTo>
                    <a:lnTo>
                      <a:pt x="729" y="308"/>
                    </a:lnTo>
                    <a:lnTo>
                      <a:pt x="731" y="300"/>
                    </a:lnTo>
                    <a:lnTo>
                      <a:pt x="733" y="292"/>
                    </a:lnTo>
                    <a:lnTo>
                      <a:pt x="733" y="286"/>
                    </a:lnTo>
                    <a:lnTo>
                      <a:pt x="734" y="278"/>
                    </a:lnTo>
                    <a:lnTo>
                      <a:pt x="734" y="270"/>
                    </a:lnTo>
                    <a:lnTo>
                      <a:pt x="734" y="263"/>
                    </a:lnTo>
                    <a:lnTo>
                      <a:pt x="734" y="256"/>
                    </a:lnTo>
                    <a:lnTo>
                      <a:pt x="733" y="248"/>
                    </a:lnTo>
                    <a:lnTo>
                      <a:pt x="732" y="240"/>
                    </a:lnTo>
                    <a:lnTo>
                      <a:pt x="730" y="234"/>
                    </a:lnTo>
                    <a:lnTo>
                      <a:pt x="727" y="226"/>
                    </a:lnTo>
                    <a:lnTo>
                      <a:pt x="723" y="219"/>
                    </a:lnTo>
                    <a:lnTo>
                      <a:pt x="721" y="216"/>
                    </a:lnTo>
                    <a:lnTo>
                      <a:pt x="719" y="213"/>
                    </a:lnTo>
                    <a:lnTo>
                      <a:pt x="716" y="211"/>
                    </a:lnTo>
                    <a:lnTo>
                      <a:pt x="713" y="209"/>
                    </a:lnTo>
                    <a:lnTo>
                      <a:pt x="710" y="207"/>
                    </a:lnTo>
                    <a:lnTo>
                      <a:pt x="707" y="205"/>
                    </a:lnTo>
                    <a:lnTo>
                      <a:pt x="705" y="203"/>
                    </a:lnTo>
                    <a:lnTo>
                      <a:pt x="701" y="201"/>
                    </a:lnTo>
                    <a:lnTo>
                      <a:pt x="695" y="222"/>
                    </a:lnTo>
                    <a:lnTo>
                      <a:pt x="690" y="230"/>
                    </a:lnTo>
                    <a:lnTo>
                      <a:pt x="687" y="230"/>
                    </a:lnTo>
                    <a:lnTo>
                      <a:pt x="685" y="229"/>
                    </a:lnTo>
                    <a:lnTo>
                      <a:pt x="683" y="227"/>
                    </a:lnTo>
                    <a:lnTo>
                      <a:pt x="682" y="226"/>
                    </a:lnTo>
                    <a:lnTo>
                      <a:pt x="681" y="225"/>
                    </a:lnTo>
                    <a:lnTo>
                      <a:pt x="680" y="224"/>
                    </a:lnTo>
                    <a:lnTo>
                      <a:pt x="682" y="216"/>
                    </a:lnTo>
                    <a:lnTo>
                      <a:pt x="684" y="210"/>
                    </a:lnTo>
                    <a:lnTo>
                      <a:pt x="685" y="202"/>
                    </a:lnTo>
                    <a:lnTo>
                      <a:pt x="686" y="195"/>
                    </a:lnTo>
                    <a:lnTo>
                      <a:pt x="686" y="188"/>
                    </a:lnTo>
                    <a:lnTo>
                      <a:pt x="685" y="180"/>
                    </a:lnTo>
                    <a:lnTo>
                      <a:pt x="684" y="172"/>
                    </a:lnTo>
                    <a:lnTo>
                      <a:pt x="682" y="165"/>
                    </a:lnTo>
                    <a:lnTo>
                      <a:pt x="681" y="158"/>
                    </a:lnTo>
                    <a:lnTo>
                      <a:pt x="677" y="151"/>
                    </a:lnTo>
                    <a:lnTo>
                      <a:pt x="674" y="144"/>
                    </a:lnTo>
                    <a:lnTo>
                      <a:pt x="670" y="138"/>
                    </a:lnTo>
                    <a:lnTo>
                      <a:pt x="666" y="132"/>
                    </a:lnTo>
                    <a:lnTo>
                      <a:pt x="661" y="126"/>
                    </a:lnTo>
                    <a:lnTo>
                      <a:pt x="656" y="120"/>
                    </a:lnTo>
                    <a:lnTo>
                      <a:pt x="652" y="115"/>
                    </a:lnTo>
                    <a:lnTo>
                      <a:pt x="648" y="113"/>
                    </a:lnTo>
                    <a:lnTo>
                      <a:pt x="643" y="111"/>
                    </a:lnTo>
                    <a:lnTo>
                      <a:pt x="638" y="109"/>
                    </a:lnTo>
                    <a:lnTo>
                      <a:pt x="633" y="107"/>
                    </a:lnTo>
                    <a:lnTo>
                      <a:pt x="629" y="107"/>
                    </a:lnTo>
                    <a:lnTo>
                      <a:pt x="624" y="106"/>
                    </a:lnTo>
                    <a:lnTo>
                      <a:pt x="619" y="106"/>
                    </a:lnTo>
                    <a:lnTo>
                      <a:pt x="614" y="106"/>
                    </a:lnTo>
                    <a:lnTo>
                      <a:pt x="601" y="110"/>
                    </a:lnTo>
                    <a:lnTo>
                      <a:pt x="603" y="113"/>
                    </a:lnTo>
                    <a:lnTo>
                      <a:pt x="605" y="116"/>
                    </a:lnTo>
                    <a:lnTo>
                      <a:pt x="605" y="120"/>
                    </a:lnTo>
                    <a:lnTo>
                      <a:pt x="607" y="124"/>
                    </a:lnTo>
                    <a:lnTo>
                      <a:pt x="608" y="128"/>
                    </a:lnTo>
                    <a:lnTo>
                      <a:pt x="609" y="132"/>
                    </a:lnTo>
                    <a:lnTo>
                      <a:pt x="609" y="135"/>
                    </a:lnTo>
                    <a:lnTo>
                      <a:pt x="610" y="139"/>
                    </a:lnTo>
                    <a:lnTo>
                      <a:pt x="609" y="139"/>
                    </a:lnTo>
                    <a:lnTo>
                      <a:pt x="609" y="140"/>
                    </a:lnTo>
                    <a:lnTo>
                      <a:pt x="607" y="141"/>
                    </a:lnTo>
                    <a:lnTo>
                      <a:pt x="606" y="141"/>
                    </a:lnTo>
                    <a:lnTo>
                      <a:pt x="605" y="140"/>
                    </a:lnTo>
                    <a:lnTo>
                      <a:pt x="604" y="139"/>
                    </a:lnTo>
                    <a:lnTo>
                      <a:pt x="603" y="138"/>
                    </a:lnTo>
                    <a:lnTo>
                      <a:pt x="602" y="136"/>
                    </a:lnTo>
                    <a:lnTo>
                      <a:pt x="602" y="134"/>
                    </a:lnTo>
                    <a:lnTo>
                      <a:pt x="601" y="132"/>
                    </a:lnTo>
                    <a:lnTo>
                      <a:pt x="601" y="130"/>
                    </a:lnTo>
                    <a:lnTo>
                      <a:pt x="600" y="129"/>
                    </a:lnTo>
                    <a:lnTo>
                      <a:pt x="600" y="128"/>
                    </a:lnTo>
                    <a:lnTo>
                      <a:pt x="600" y="127"/>
                    </a:lnTo>
                    <a:lnTo>
                      <a:pt x="600" y="126"/>
                    </a:lnTo>
                    <a:lnTo>
                      <a:pt x="599" y="121"/>
                    </a:lnTo>
                    <a:lnTo>
                      <a:pt x="597" y="117"/>
                    </a:lnTo>
                    <a:lnTo>
                      <a:pt x="595" y="113"/>
                    </a:lnTo>
                    <a:lnTo>
                      <a:pt x="592" y="111"/>
                    </a:lnTo>
                    <a:lnTo>
                      <a:pt x="589" y="107"/>
                    </a:lnTo>
                    <a:lnTo>
                      <a:pt x="586" y="104"/>
                    </a:lnTo>
                    <a:lnTo>
                      <a:pt x="583" y="101"/>
                    </a:lnTo>
                    <a:lnTo>
                      <a:pt x="580" y="98"/>
                    </a:lnTo>
                    <a:lnTo>
                      <a:pt x="574" y="91"/>
                    </a:lnTo>
                    <a:lnTo>
                      <a:pt x="567" y="86"/>
                    </a:lnTo>
                    <a:lnTo>
                      <a:pt x="559" y="80"/>
                    </a:lnTo>
                    <a:lnTo>
                      <a:pt x="551" y="74"/>
                    </a:lnTo>
                    <a:lnTo>
                      <a:pt x="543" y="69"/>
                    </a:lnTo>
                    <a:lnTo>
                      <a:pt x="533" y="64"/>
                    </a:lnTo>
                    <a:lnTo>
                      <a:pt x="525" y="61"/>
                    </a:lnTo>
                    <a:lnTo>
                      <a:pt x="515" y="57"/>
                    </a:lnTo>
                    <a:lnTo>
                      <a:pt x="505" y="54"/>
                    </a:lnTo>
                    <a:lnTo>
                      <a:pt x="496" y="50"/>
                    </a:lnTo>
                    <a:lnTo>
                      <a:pt x="487" y="48"/>
                    </a:lnTo>
                    <a:lnTo>
                      <a:pt x="477" y="46"/>
                    </a:lnTo>
                    <a:lnTo>
                      <a:pt x="468" y="45"/>
                    </a:lnTo>
                    <a:lnTo>
                      <a:pt x="458" y="44"/>
                    </a:lnTo>
                    <a:lnTo>
                      <a:pt x="449" y="44"/>
                    </a:lnTo>
                    <a:lnTo>
                      <a:pt x="440" y="45"/>
                    </a:lnTo>
                    <a:lnTo>
                      <a:pt x="439" y="46"/>
                    </a:lnTo>
                    <a:lnTo>
                      <a:pt x="439" y="47"/>
                    </a:lnTo>
                    <a:lnTo>
                      <a:pt x="437" y="45"/>
                    </a:lnTo>
                    <a:lnTo>
                      <a:pt x="435" y="44"/>
                    </a:lnTo>
                    <a:lnTo>
                      <a:pt x="434" y="43"/>
                    </a:lnTo>
                    <a:lnTo>
                      <a:pt x="433" y="41"/>
                    </a:lnTo>
                    <a:lnTo>
                      <a:pt x="432" y="39"/>
                    </a:lnTo>
                    <a:lnTo>
                      <a:pt x="430" y="38"/>
                    </a:lnTo>
                    <a:lnTo>
                      <a:pt x="429" y="36"/>
                    </a:lnTo>
                    <a:lnTo>
                      <a:pt x="428" y="34"/>
                    </a:lnTo>
                    <a:lnTo>
                      <a:pt x="428" y="33"/>
                    </a:lnTo>
                    <a:lnTo>
                      <a:pt x="428" y="32"/>
                    </a:lnTo>
                    <a:lnTo>
                      <a:pt x="429" y="32"/>
                    </a:lnTo>
                    <a:lnTo>
                      <a:pt x="431" y="31"/>
                    </a:lnTo>
                    <a:lnTo>
                      <a:pt x="434" y="31"/>
                    </a:lnTo>
                    <a:lnTo>
                      <a:pt x="436" y="31"/>
                    </a:lnTo>
                    <a:lnTo>
                      <a:pt x="439" y="30"/>
                    </a:lnTo>
                    <a:lnTo>
                      <a:pt x="439" y="29"/>
                    </a:lnTo>
                    <a:lnTo>
                      <a:pt x="434" y="27"/>
                    </a:lnTo>
                    <a:lnTo>
                      <a:pt x="431" y="26"/>
                    </a:lnTo>
                    <a:lnTo>
                      <a:pt x="427" y="25"/>
                    </a:lnTo>
                    <a:lnTo>
                      <a:pt x="424" y="23"/>
                    </a:lnTo>
                    <a:lnTo>
                      <a:pt x="420" y="22"/>
                    </a:lnTo>
                    <a:lnTo>
                      <a:pt x="415" y="21"/>
                    </a:lnTo>
                    <a:lnTo>
                      <a:pt x="412" y="20"/>
                    </a:lnTo>
                    <a:lnTo>
                      <a:pt x="408" y="19"/>
                    </a:lnTo>
                    <a:lnTo>
                      <a:pt x="401" y="18"/>
                    </a:lnTo>
                    <a:lnTo>
                      <a:pt x="396" y="17"/>
                    </a:lnTo>
                    <a:lnTo>
                      <a:pt x="390" y="16"/>
                    </a:lnTo>
                    <a:lnTo>
                      <a:pt x="383" y="16"/>
                    </a:lnTo>
                    <a:lnTo>
                      <a:pt x="377" y="16"/>
                    </a:lnTo>
                    <a:lnTo>
                      <a:pt x="371" y="16"/>
                    </a:lnTo>
                    <a:lnTo>
                      <a:pt x="365" y="17"/>
                    </a:lnTo>
                    <a:lnTo>
                      <a:pt x="358" y="18"/>
                    </a:lnTo>
                    <a:lnTo>
                      <a:pt x="352" y="20"/>
                    </a:lnTo>
                    <a:lnTo>
                      <a:pt x="346" y="21"/>
                    </a:lnTo>
                    <a:lnTo>
                      <a:pt x="340" y="24"/>
                    </a:lnTo>
                    <a:lnTo>
                      <a:pt x="334" y="26"/>
                    </a:lnTo>
                    <a:lnTo>
                      <a:pt x="328" y="29"/>
                    </a:lnTo>
                    <a:lnTo>
                      <a:pt x="322" y="32"/>
                    </a:lnTo>
                    <a:lnTo>
                      <a:pt x="317" y="35"/>
                    </a:lnTo>
                    <a:lnTo>
                      <a:pt x="311" y="38"/>
                    </a:lnTo>
                    <a:lnTo>
                      <a:pt x="307" y="41"/>
                    </a:lnTo>
                    <a:lnTo>
                      <a:pt x="304" y="44"/>
                    </a:lnTo>
                    <a:lnTo>
                      <a:pt x="300" y="46"/>
                    </a:lnTo>
                    <a:lnTo>
                      <a:pt x="296" y="49"/>
                    </a:lnTo>
                    <a:lnTo>
                      <a:pt x="293" y="52"/>
                    </a:lnTo>
                    <a:lnTo>
                      <a:pt x="290" y="55"/>
                    </a:lnTo>
                    <a:lnTo>
                      <a:pt x="287" y="58"/>
                    </a:lnTo>
                    <a:lnTo>
                      <a:pt x="283" y="61"/>
                    </a:lnTo>
                    <a:lnTo>
                      <a:pt x="283" y="62"/>
                    </a:lnTo>
                    <a:lnTo>
                      <a:pt x="285" y="63"/>
                    </a:lnTo>
                    <a:lnTo>
                      <a:pt x="286" y="63"/>
                    </a:lnTo>
                    <a:lnTo>
                      <a:pt x="287" y="64"/>
                    </a:lnTo>
                    <a:lnTo>
                      <a:pt x="287" y="66"/>
                    </a:lnTo>
                    <a:lnTo>
                      <a:pt x="289" y="75"/>
                    </a:lnTo>
                    <a:lnTo>
                      <a:pt x="289" y="76"/>
                    </a:lnTo>
                    <a:lnTo>
                      <a:pt x="289" y="77"/>
                    </a:lnTo>
                    <a:lnTo>
                      <a:pt x="289" y="78"/>
                    </a:lnTo>
                    <a:lnTo>
                      <a:pt x="289" y="79"/>
                    </a:lnTo>
                    <a:lnTo>
                      <a:pt x="288" y="79"/>
                    </a:lnTo>
                    <a:lnTo>
                      <a:pt x="286" y="80"/>
                    </a:lnTo>
                    <a:lnTo>
                      <a:pt x="285" y="80"/>
                    </a:lnTo>
                    <a:lnTo>
                      <a:pt x="283" y="79"/>
                    </a:lnTo>
                    <a:lnTo>
                      <a:pt x="273" y="73"/>
                    </a:lnTo>
                    <a:lnTo>
                      <a:pt x="272" y="74"/>
                    </a:lnTo>
                    <a:lnTo>
                      <a:pt x="271" y="74"/>
                    </a:lnTo>
                    <a:lnTo>
                      <a:pt x="270" y="74"/>
                    </a:lnTo>
                    <a:lnTo>
                      <a:pt x="269" y="74"/>
                    </a:lnTo>
                    <a:lnTo>
                      <a:pt x="261" y="70"/>
                    </a:lnTo>
                    <a:lnTo>
                      <a:pt x="253" y="67"/>
                    </a:lnTo>
                    <a:lnTo>
                      <a:pt x="245" y="66"/>
                    </a:lnTo>
                    <a:lnTo>
                      <a:pt x="237" y="66"/>
                    </a:lnTo>
                    <a:lnTo>
                      <a:pt x="229" y="67"/>
                    </a:lnTo>
                    <a:lnTo>
                      <a:pt x="220" y="68"/>
                    </a:lnTo>
                    <a:lnTo>
                      <a:pt x="212" y="69"/>
                    </a:lnTo>
                    <a:lnTo>
                      <a:pt x="204" y="71"/>
                    </a:lnTo>
                    <a:lnTo>
                      <a:pt x="195" y="74"/>
                    </a:lnTo>
                    <a:lnTo>
                      <a:pt x="187" y="77"/>
                    </a:lnTo>
                    <a:lnTo>
                      <a:pt x="179" y="82"/>
                    </a:lnTo>
                    <a:lnTo>
                      <a:pt x="171" y="87"/>
                    </a:lnTo>
                    <a:lnTo>
                      <a:pt x="165" y="91"/>
                    </a:lnTo>
                    <a:lnTo>
                      <a:pt x="158" y="96"/>
                    </a:lnTo>
                    <a:lnTo>
                      <a:pt x="152" y="102"/>
                    </a:lnTo>
                    <a:lnTo>
                      <a:pt x="145" y="108"/>
                    </a:lnTo>
                    <a:lnTo>
                      <a:pt x="133" y="124"/>
                    </a:lnTo>
                    <a:lnTo>
                      <a:pt x="136" y="124"/>
                    </a:lnTo>
                    <a:lnTo>
                      <a:pt x="138" y="124"/>
                    </a:lnTo>
                    <a:lnTo>
                      <a:pt x="141" y="123"/>
                    </a:lnTo>
                    <a:lnTo>
                      <a:pt x="142" y="123"/>
                    </a:lnTo>
                    <a:lnTo>
                      <a:pt x="145" y="124"/>
                    </a:lnTo>
                    <a:lnTo>
                      <a:pt x="147" y="124"/>
                    </a:lnTo>
                    <a:lnTo>
                      <a:pt x="150" y="125"/>
                    </a:lnTo>
                    <a:lnTo>
                      <a:pt x="151" y="128"/>
                    </a:lnTo>
                    <a:lnTo>
                      <a:pt x="156" y="139"/>
                    </a:lnTo>
                    <a:lnTo>
                      <a:pt x="155" y="139"/>
                    </a:lnTo>
                    <a:lnTo>
                      <a:pt x="154" y="140"/>
                    </a:lnTo>
                    <a:lnTo>
                      <a:pt x="153" y="139"/>
                    </a:lnTo>
                    <a:lnTo>
                      <a:pt x="152" y="139"/>
                    </a:lnTo>
                    <a:lnTo>
                      <a:pt x="151" y="138"/>
                    </a:lnTo>
                    <a:lnTo>
                      <a:pt x="150" y="138"/>
                    </a:lnTo>
                    <a:lnTo>
                      <a:pt x="147" y="138"/>
                    </a:lnTo>
                    <a:lnTo>
                      <a:pt x="144" y="138"/>
                    </a:lnTo>
                    <a:lnTo>
                      <a:pt x="141" y="139"/>
                    </a:lnTo>
                    <a:lnTo>
                      <a:pt x="138" y="139"/>
                    </a:lnTo>
                    <a:lnTo>
                      <a:pt x="134" y="140"/>
                    </a:lnTo>
                    <a:lnTo>
                      <a:pt x="131" y="141"/>
                    </a:lnTo>
                    <a:lnTo>
                      <a:pt x="127" y="142"/>
                    </a:lnTo>
                    <a:lnTo>
                      <a:pt x="124" y="143"/>
                    </a:lnTo>
                    <a:lnTo>
                      <a:pt x="123" y="145"/>
                    </a:lnTo>
                    <a:lnTo>
                      <a:pt x="122" y="147"/>
                    </a:lnTo>
                    <a:lnTo>
                      <a:pt x="122" y="149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1" y="156"/>
                    </a:lnTo>
                    <a:lnTo>
                      <a:pt x="120" y="158"/>
                    </a:lnTo>
                    <a:lnTo>
                      <a:pt x="118" y="159"/>
                    </a:lnTo>
                    <a:lnTo>
                      <a:pt x="116" y="158"/>
                    </a:lnTo>
                    <a:lnTo>
                      <a:pt x="113" y="155"/>
                    </a:lnTo>
                    <a:lnTo>
                      <a:pt x="110" y="152"/>
                    </a:lnTo>
                    <a:lnTo>
                      <a:pt x="107" y="149"/>
                    </a:lnTo>
                    <a:lnTo>
                      <a:pt x="98" y="152"/>
                    </a:lnTo>
                    <a:lnTo>
                      <a:pt x="90" y="156"/>
                    </a:lnTo>
                    <a:lnTo>
                      <a:pt x="83" y="161"/>
                    </a:lnTo>
                    <a:lnTo>
                      <a:pt x="75" y="165"/>
                    </a:lnTo>
                    <a:lnTo>
                      <a:pt x="68" y="171"/>
                    </a:lnTo>
                    <a:lnTo>
                      <a:pt x="61" y="177"/>
                    </a:lnTo>
                    <a:lnTo>
                      <a:pt x="55" y="183"/>
                    </a:lnTo>
                    <a:lnTo>
                      <a:pt x="49" y="189"/>
                    </a:lnTo>
                    <a:lnTo>
                      <a:pt x="45" y="196"/>
                    </a:lnTo>
                    <a:lnTo>
                      <a:pt x="40" y="202"/>
                    </a:lnTo>
                    <a:lnTo>
                      <a:pt x="37" y="209"/>
                    </a:lnTo>
                    <a:lnTo>
                      <a:pt x="33" y="215"/>
                    </a:lnTo>
                    <a:lnTo>
                      <a:pt x="30" y="223"/>
                    </a:lnTo>
                    <a:lnTo>
                      <a:pt x="27" y="230"/>
                    </a:lnTo>
                    <a:lnTo>
                      <a:pt x="23" y="238"/>
                    </a:lnTo>
                    <a:lnTo>
                      <a:pt x="21" y="244"/>
                    </a:lnTo>
                    <a:lnTo>
                      <a:pt x="19" y="252"/>
                    </a:lnTo>
                    <a:lnTo>
                      <a:pt x="17" y="260"/>
                    </a:lnTo>
                    <a:lnTo>
                      <a:pt x="16" y="267"/>
                    </a:lnTo>
                    <a:lnTo>
                      <a:pt x="15" y="274"/>
                    </a:lnTo>
                    <a:lnTo>
                      <a:pt x="14" y="282"/>
                    </a:lnTo>
                    <a:lnTo>
                      <a:pt x="14" y="289"/>
                    </a:lnTo>
                    <a:lnTo>
                      <a:pt x="15" y="296"/>
                    </a:lnTo>
                    <a:lnTo>
                      <a:pt x="16" y="304"/>
                    </a:lnTo>
                    <a:lnTo>
                      <a:pt x="17" y="309"/>
                    </a:lnTo>
                    <a:lnTo>
                      <a:pt x="18" y="313"/>
                    </a:lnTo>
                    <a:lnTo>
                      <a:pt x="20" y="317"/>
                    </a:lnTo>
                    <a:lnTo>
                      <a:pt x="22" y="322"/>
                    </a:lnTo>
                    <a:lnTo>
                      <a:pt x="25" y="327"/>
                    </a:lnTo>
                    <a:lnTo>
                      <a:pt x="27" y="331"/>
                    </a:lnTo>
                    <a:lnTo>
                      <a:pt x="30" y="336"/>
                    </a:lnTo>
                    <a:lnTo>
                      <a:pt x="33" y="339"/>
                    </a:lnTo>
                    <a:lnTo>
                      <a:pt x="35" y="342"/>
                    </a:lnTo>
                    <a:lnTo>
                      <a:pt x="38" y="345"/>
                    </a:lnTo>
                    <a:lnTo>
                      <a:pt x="40" y="347"/>
                    </a:lnTo>
                    <a:lnTo>
                      <a:pt x="45" y="348"/>
                    </a:lnTo>
                    <a:lnTo>
                      <a:pt x="45" y="346"/>
                    </a:lnTo>
                    <a:lnTo>
                      <a:pt x="45" y="343"/>
                    </a:lnTo>
                    <a:lnTo>
                      <a:pt x="45" y="341"/>
                    </a:lnTo>
                    <a:lnTo>
                      <a:pt x="45" y="338"/>
                    </a:lnTo>
                    <a:lnTo>
                      <a:pt x="46" y="337"/>
                    </a:lnTo>
                    <a:lnTo>
                      <a:pt x="46" y="335"/>
                    </a:lnTo>
                    <a:lnTo>
                      <a:pt x="47" y="333"/>
                    </a:lnTo>
                    <a:lnTo>
                      <a:pt x="48" y="330"/>
                    </a:lnTo>
                    <a:lnTo>
                      <a:pt x="50" y="331"/>
                    </a:lnTo>
                    <a:lnTo>
                      <a:pt x="52" y="333"/>
                    </a:lnTo>
                    <a:lnTo>
                      <a:pt x="53" y="334"/>
                    </a:lnTo>
                    <a:lnTo>
                      <a:pt x="55" y="336"/>
                    </a:lnTo>
                    <a:lnTo>
                      <a:pt x="56" y="338"/>
                    </a:lnTo>
                    <a:lnTo>
                      <a:pt x="57" y="339"/>
                    </a:lnTo>
                    <a:lnTo>
                      <a:pt x="57" y="341"/>
                    </a:lnTo>
                    <a:lnTo>
                      <a:pt x="57" y="343"/>
                    </a:lnTo>
                    <a:lnTo>
                      <a:pt x="57" y="345"/>
                    </a:lnTo>
                    <a:lnTo>
                      <a:pt x="57" y="347"/>
                    </a:lnTo>
                    <a:lnTo>
                      <a:pt x="56" y="349"/>
                    </a:lnTo>
                    <a:lnTo>
                      <a:pt x="56" y="352"/>
                    </a:lnTo>
                    <a:lnTo>
                      <a:pt x="59" y="353"/>
                    </a:lnTo>
                    <a:lnTo>
                      <a:pt x="61" y="354"/>
                    </a:lnTo>
                    <a:lnTo>
                      <a:pt x="64" y="356"/>
                    </a:lnTo>
                    <a:lnTo>
                      <a:pt x="65" y="357"/>
                    </a:lnTo>
                    <a:lnTo>
                      <a:pt x="67" y="363"/>
                    </a:lnTo>
                    <a:lnTo>
                      <a:pt x="65" y="363"/>
                    </a:lnTo>
                    <a:lnTo>
                      <a:pt x="64" y="363"/>
                    </a:lnTo>
                    <a:lnTo>
                      <a:pt x="62" y="363"/>
                    </a:lnTo>
                    <a:lnTo>
                      <a:pt x="60" y="363"/>
                    </a:lnTo>
                    <a:lnTo>
                      <a:pt x="59" y="363"/>
                    </a:lnTo>
                    <a:lnTo>
                      <a:pt x="58" y="363"/>
                    </a:lnTo>
                    <a:lnTo>
                      <a:pt x="57" y="363"/>
                    </a:lnTo>
                    <a:lnTo>
                      <a:pt x="56" y="363"/>
                    </a:lnTo>
                    <a:lnTo>
                      <a:pt x="57" y="370"/>
                    </a:lnTo>
                    <a:lnTo>
                      <a:pt x="58" y="377"/>
                    </a:lnTo>
                    <a:lnTo>
                      <a:pt x="60" y="385"/>
                    </a:lnTo>
                    <a:lnTo>
                      <a:pt x="63" y="391"/>
                    </a:lnTo>
                    <a:lnTo>
                      <a:pt x="65" y="399"/>
                    </a:lnTo>
                    <a:lnTo>
                      <a:pt x="69" y="406"/>
                    </a:lnTo>
                    <a:lnTo>
                      <a:pt x="74" y="412"/>
                    </a:lnTo>
                    <a:lnTo>
                      <a:pt x="79" y="417"/>
                    </a:lnTo>
                    <a:lnTo>
                      <a:pt x="85" y="423"/>
                    </a:lnTo>
                    <a:lnTo>
                      <a:pt x="91" y="428"/>
                    </a:lnTo>
                    <a:lnTo>
                      <a:pt x="98" y="433"/>
                    </a:lnTo>
                    <a:lnTo>
                      <a:pt x="106" y="437"/>
                    </a:lnTo>
                    <a:lnTo>
                      <a:pt x="114" y="440"/>
                    </a:lnTo>
                    <a:lnTo>
                      <a:pt x="122" y="444"/>
                    </a:lnTo>
                    <a:lnTo>
                      <a:pt x="131" y="447"/>
                    </a:lnTo>
                    <a:lnTo>
                      <a:pt x="139" y="450"/>
                    </a:lnTo>
                    <a:lnTo>
                      <a:pt x="146" y="452"/>
                    </a:lnTo>
                    <a:lnTo>
                      <a:pt x="153" y="453"/>
                    </a:lnTo>
                    <a:lnTo>
                      <a:pt x="159" y="455"/>
                    </a:lnTo>
                    <a:lnTo>
                      <a:pt x="166" y="456"/>
                    </a:lnTo>
                    <a:lnTo>
                      <a:pt x="172" y="456"/>
                    </a:lnTo>
                    <a:lnTo>
                      <a:pt x="178" y="457"/>
                    </a:lnTo>
                    <a:lnTo>
                      <a:pt x="185" y="457"/>
                    </a:lnTo>
                    <a:lnTo>
                      <a:pt x="191" y="456"/>
                    </a:lnTo>
                    <a:lnTo>
                      <a:pt x="197" y="455"/>
                    </a:lnTo>
                    <a:lnTo>
                      <a:pt x="197" y="454"/>
                    </a:lnTo>
                    <a:lnTo>
                      <a:pt x="198" y="453"/>
                    </a:lnTo>
                    <a:lnTo>
                      <a:pt x="198" y="452"/>
                    </a:lnTo>
                    <a:lnTo>
                      <a:pt x="199" y="452"/>
                    </a:lnTo>
                    <a:lnTo>
                      <a:pt x="200" y="453"/>
                    </a:lnTo>
                    <a:lnTo>
                      <a:pt x="202" y="454"/>
                    </a:lnTo>
                    <a:lnTo>
                      <a:pt x="204" y="455"/>
                    </a:lnTo>
                    <a:lnTo>
                      <a:pt x="207" y="455"/>
                    </a:lnTo>
                    <a:lnTo>
                      <a:pt x="208" y="455"/>
                    </a:lnTo>
                    <a:lnTo>
                      <a:pt x="210" y="454"/>
                    </a:lnTo>
                    <a:lnTo>
                      <a:pt x="212" y="454"/>
                    </a:lnTo>
                    <a:lnTo>
                      <a:pt x="214" y="453"/>
                    </a:lnTo>
                    <a:lnTo>
                      <a:pt x="216" y="453"/>
                    </a:lnTo>
                    <a:lnTo>
                      <a:pt x="218" y="452"/>
                    </a:lnTo>
                    <a:lnTo>
                      <a:pt x="220" y="452"/>
                    </a:lnTo>
                    <a:lnTo>
                      <a:pt x="221" y="452"/>
                    </a:lnTo>
                    <a:lnTo>
                      <a:pt x="222" y="454"/>
                    </a:lnTo>
                    <a:lnTo>
                      <a:pt x="224" y="456"/>
                    </a:lnTo>
                    <a:lnTo>
                      <a:pt x="225" y="457"/>
                    </a:lnTo>
                    <a:lnTo>
                      <a:pt x="225" y="459"/>
                    </a:lnTo>
                    <a:lnTo>
                      <a:pt x="226" y="461"/>
                    </a:lnTo>
                    <a:lnTo>
                      <a:pt x="227" y="463"/>
                    </a:lnTo>
                    <a:lnTo>
                      <a:pt x="228" y="464"/>
                    </a:lnTo>
                    <a:lnTo>
                      <a:pt x="228" y="466"/>
                    </a:lnTo>
                    <a:lnTo>
                      <a:pt x="223" y="470"/>
                    </a:lnTo>
                    <a:lnTo>
                      <a:pt x="231" y="475"/>
                    </a:lnTo>
                    <a:lnTo>
                      <a:pt x="238" y="479"/>
                    </a:lnTo>
                    <a:lnTo>
                      <a:pt x="244" y="482"/>
                    </a:lnTo>
                    <a:lnTo>
                      <a:pt x="251" y="486"/>
                    </a:lnTo>
                    <a:lnTo>
                      <a:pt x="259" y="488"/>
                    </a:lnTo>
                    <a:lnTo>
                      <a:pt x="266" y="491"/>
                    </a:lnTo>
                    <a:lnTo>
                      <a:pt x="272" y="494"/>
                    </a:lnTo>
                    <a:lnTo>
                      <a:pt x="279" y="496"/>
                    </a:lnTo>
                    <a:lnTo>
                      <a:pt x="286" y="498"/>
                    </a:lnTo>
                    <a:lnTo>
                      <a:pt x="313" y="503"/>
                    </a:lnTo>
                    <a:lnTo>
                      <a:pt x="322" y="504"/>
                    </a:lnTo>
                    <a:lnTo>
                      <a:pt x="330" y="505"/>
                    </a:lnTo>
                    <a:lnTo>
                      <a:pt x="339" y="506"/>
                    </a:lnTo>
                    <a:lnTo>
                      <a:pt x="347" y="507"/>
                    </a:lnTo>
                    <a:lnTo>
                      <a:pt x="355" y="508"/>
                    </a:lnTo>
                    <a:lnTo>
                      <a:pt x="364" y="508"/>
                    </a:lnTo>
                    <a:lnTo>
                      <a:pt x="373" y="508"/>
                    </a:lnTo>
                    <a:lnTo>
                      <a:pt x="381" y="508"/>
                    </a:lnTo>
                    <a:lnTo>
                      <a:pt x="390" y="507"/>
                    </a:lnTo>
                    <a:lnTo>
                      <a:pt x="398" y="506"/>
                    </a:lnTo>
                    <a:lnTo>
                      <a:pt x="406" y="504"/>
                    </a:lnTo>
                    <a:lnTo>
                      <a:pt x="415" y="502"/>
                    </a:lnTo>
                    <a:lnTo>
                      <a:pt x="424" y="499"/>
                    </a:lnTo>
                    <a:lnTo>
                      <a:pt x="431" y="496"/>
                    </a:lnTo>
                    <a:lnTo>
                      <a:pt x="440" y="492"/>
                    </a:lnTo>
                    <a:lnTo>
                      <a:pt x="449" y="488"/>
                    </a:lnTo>
                    <a:lnTo>
                      <a:pt x="449" y="487"/>
                    </a:lnTo>
                    <a:lnTo>
                      <a:pt x="450" y="486"/>
                    </a:lnTo>
                    <a:lnTo>
                      <a:pt x="450" y="485"/>
                    </a:lnTo>
                    <a:lnTo>
                      <a:pt x="451" y="484"/>
                    </a:lnTo>
                    <a:lnTo>
                      <a:pt x="451" y="483"/>
                    </a:lnTo>
                    <a:lnTo>
                      <a:pt x="450" y="482"/>
                    </a:lnTo>
                    <a:lnTo>
                      <a:pt x="448" y="481"/>
                    </a:lnTo>
                    <a:lnTo>
                      <a:pt x="447" y="480"/>
                    </a:lnTo>
                    <a:lnTo>
                      <a:pt x="446" y="477"/>
                    </a:lnTo>
                    <a:lnTo>
                      <a:pt x="446" y="476"/>
                    </a:lnTo>
                    <a:lnTo>
                      <a:pt x="445" y="475"/>
                    </a:lnTo>
                    <a:lnTo>
                      <a:pt x="445" y="474"/>
                    </a:lnTo>
                    <a:lnTo>
                      <a:pt x="446" y="473"/>
                    </a:lnTo>
                    <a:lnTo>
                      <a:pt x="447" y="472"/>
                    </a:lnTo>
                    <a:lnTo>
                      <a:pt x="448" y="471"/>
                    </a:lnTo>
                    <a:lnTo>
                      <a:pt x="449" y="471"/>
                    </a:lnTo>
                    <a:lnTo>
                      <a:pt x="450" y="470"/>
                    </a:lnTo>
                    <a:lnTo>
                      <a:pt x="453" y="471"/>
                    </a:lnTo>
                    <a:lnTo>
                      <a:pt x="458" y="472"/>
                    </a:lnTo>
                    <a:lnTo>
                      <a:pt x="462" y="473"/>
                    </a:lnTo>
                    <a:lnTo>
                      <a:pt x="467" y="474"/>
                    </a:lnTo>
                    <a:lnTo>
                      <a:pt x="471" y="475"/>
                    </a:lnTo>
                    <a:lnTo>
                      <a:pt x="476" y="476"/>
                    </a:lnTo>
                    <a:lnTo>
                      <a:pt x="479" y="476"/>
                    </a:lnTo>
                    <a:lnTo>
                      <a:pt x="483" y="477"/>
                    </a:lnTo>
                    <a:lnTo>
                      <a:pt x="492" y="478"/>
                    </a:lnTo>
                    <a:lnTo>
                      <a:pt x="501" y="478"/>
                    </a:lnTo>
                    <a:lnTo>
                      <a:pt x="510" y="479"/>
                    </a:lnTo>
                    <a:lnTo>
                      <a:pt x="519" y="478"/>
                    </a:lnTo>
                    <a:lnTo>
                      <a:pt x="528" y="478"/>
                    </a:lnTo>
                    <a:lnTo>
                      <a:pt x="537" y="477"/>
                    </a:lnTo>
                    <a:lnTo>
                      <a:pt x="546" y="476"/>
                    </a:lnTo>
                    <a:lnTo>
                      <a:pt x="554" y="474"/>
                    </a:lnTo>
                    <a:lnTo>
                      <a:pt x="564" y="471"/>
                    </a:lnTo>
                    <a:lnTo>
                      <a:pt x="573" y="469"/>
                    </a:lnTo>
                    <a:lnTo>
                      <a:pt x="581" y="466"/>
                    </a:lnTo>
                    <a:lnTo>
                      <a:pt x="590" y="463"/>
                    </a:lnTo>
                    <a:lnTo>
                      <a:pt x="599" y="460"/>
                    </a:lnTo>
                    <a:lnTo>
                      <a:pt x="607" y="455"/>
                    </a:lnTo>
                    <a:lnTo>
                      <a:pt x="616" y="451"/>
                    </a:lnTo>
                    <a:lnTo>
                      <a:pt x="624" y="445"/>
                    </a:lnTo>
                    <a:lnTo>
                      <a:pt x="628" y="442"/>
                    </a:lnTo>
                    <a:lnTo>
                      <a:pt x="630" y="440"/>
                    </a:lnTo>
                    <a:lnTo>
                      <a:pt x="633" y="438"/>
                    </a:lnTo>
                    <a:lnTo>
                      <a:pt x="637" y="435"/>
                    </a:lnTo>
                    <a:lnTo>
                      <a:pt x="639" y="432"/>
                    </a:lnTo>
                    <a:lnTo>
                      <a:pt x="642" y="429"/>
                    </a:lnTo>
                    <a:lnTo>
                      <a:pt x="646" y="426"/>
                    </a:lnTo>
                    <a:lnTo>
                      <a:pt x="649" y="423"/>
                    </a:lnTo>
                    <a:lnTo>
                      <a:pt x="651" y="424"/>
                    </a:lnTo>
                    <a:lnTo>
                      <a:pt x="652" y="425"/>
                    </a:lnTo>
                    <a:lnTo>
                      <a:pt x="653" y="426"/>
                    </a:lnTo>
                    <a:lnTo>
                      <a:pt x="654" y="428"/>
                    </a:lnTo>
                    <a:lnTo>
                      <a:pt x="655" y="431"/>
                    </a:lnTo>
                    <a:lnTo>
                      <a:pt x="656" y="433"/>
                    </a:lnTo>
                    <a:lnTo>
                      <a:pt x="657" y="436"/>
                    </a:lnTo>
                    <a:lnTo>
                      <a:pt x="657" y="438"/>
                    </a:lnTo>
                    <a:lnTo>
                      <a:pt x="656" y="439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45" y="449"/>
                    </a:lnTo>
                    <a:lnTo>
                      <a:pt x="635" y="457"/>
                    </a:lnTo>
                    <a:lnTo>
                      <a:pt x="624" y="464"/>
                    </a:lnTo>
                    <a:lnTo>
                      <a:pt x="612" y="471"/>
                    </a:lnTo>
                    <a:lnTo>
                      <a:pt x="601" y="477"/>
                    </a:lnTo>
                    <a:lnTo>
                      <a:pt x="588" y="482"/>
                    </a:lnTo>
                    <a:lnTo>
                      <a:pt x="576" y="486"/>
                    </a:lnTo>
                    <a:lnTo>
                      <a:pt x="563" y="489"/>
                    </a:lnTo>
                    <a:lnTo>
                      <a:pt x="551" y="491"/>
                    </a:lnTo>
                    <a:lnTo>
                      <a:pt x="537" y="493"/>
                    </a:lnTo>
                    <a:lnTo>
                      <a:pt x="524" y="494"/>
                    </a:lnTo>
                    <a:lnTo>
                      <a:pt x="511" y="494"/>
                    </a:lnTo>
                    <a:lnTo>
                      <a:pt x="499" y="494"/>
                    </a:lnTo>
                    <a:lnTo>
                      <a:pt x="486" y="492"/>
                    </a:lnTo>
                    <a:lnTo>
                      <a:pt x="474" y="490"/>
                    </a:lnTo>
                    <a:lnTo>
                      <a:pt x="462" y="487"/>
                    </a:lnTo>
                    <a:lnTo>
                      <a:pt x="462" y="489"/>
                    </a:lnTo>
                    <a:lnTo>
                      <a:pt x="464" y="492"/>
                    </a:lnTo>
                    <a:lnTo>
                      <a:pt x="465" y="494"/>
                    </a:lnTo>
                    <a:lnTo>
                      <a:pt x="464" y="498"/>
                    </a:lnTo>
                    <a:lnTo>
                      <a:pt x="439" y="512"/>
                    </a:lnTo>
                    <a:lnTo>
                      <a:pt x="431" y="514"/>
                    </a:lnTo>
                    <a:lnTo>
                      <a:pt x="424" y="517"/>
                    </a:lnTo>
                    <a:lnTo>
                      <a:pt x="415" y="519"/>
                    </a:lnTo>
                    <a:lnTo>
                      <a:pt x="407" y="521"/>
                    </a:lnTo>
                    <a:lnTo>
                      <a:pt x="399" y="523"/>
                    </a:lnTo>
                    <a:lnTo>
                      <a:pt x="392" y="524"/>
                    </a:lnTo>
                    <a:lnTo>
                      <a:pt x="384" y="524"/>
                    </a:lnTo>
                    <a:lnTo>
                      <a:pt x="376" y="525"/>
                    </a:lnTo>
                    <a:lnTo>
                      <a:pt x="375" y="525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8" name="Rectangle 78">
                <a:extLst>
                  <a:ext uri="{FF2B5EF4-FFF2-40B4-BE49-F238E27FC236}">
                    <a16:creationId xmlns:a16="http://schemas.microsoft.com/office/drawing/2014/main" id="{06104A50-9A32-4FA0-9D19-621883D935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75" y="2949"/>
                <a:ext cx="715" cy="261"/>
              </a:xfrm>
              <a:prstGeom prst="rect">
                <a:avLst/>
              </a:prstGeom>
              <a:solidFill>
                <a:srgbClr val="CCFFFF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GB" sz="17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charset="0"/>
                  </a:rPr>
                  <a:t>Internet</a:t>
                </a:r>
                <a:endParaRPr lang="en-GB" sz="1700" b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28684" name="Group 79">
              <a:extLst>
                <a:ext uri="{FF2B5EF4-FFF2-40B4-BE49-F238E27FC236}">
                  <a16:creationId xmlns:a16="http://schemas.microsoft.com/office/drawing/2014/main" id="{B25F90C1-0FC6-4F60-B5CA-3F19DC63C8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0" y="2049"/>
              <a:ext cx="902" cy="549"/>
              <a:chOff x="3409" y="2028"/>
              <a:chExt cx="902" cy="549"/>
            </a:xfrm>
          </p:grpSpPr>
          <p:sp>
            <p:nvSpPr>
              <p:cNvPr id="102480" name="Line 80" descr="Small grid">
                <a:extLst>
                  <a:ext uri="{FF2B5EF4-FFF2-40B4-BE49-F238E27FC236}">
                    <a16:creationId xmlns:a16="http://schemas.microsoft.com/office/drawing/2014/main" id="{03630115-26E0-402B-8094-7EEA86EFF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42" y="2129"/>
                <a:ext cx="83" cy="5"/>
              </a:xfrm>
              <a:prstGeom prst="line">
                <a:avLst/>
              </a:prstGeom>
              <a:noFill/>
              <a:ln w="3175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1" name="Freeform 81">
                <a:extLst>
                  <a:ext uri="{FF2B5EF4-FFF2-40B4-BE49-F238E27FC236}">
                    <a16:creationId xmlns:a16="http://schemas.microsoft.com/office/drawing/2014/main" id="{423E712B-5051-4511-9F15-53DD43CAB0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42" y="2054"/>
                <a:ext cx="828" cy="498"/>
              </a:xfrm>
              <a:custGeom>
                <a:avLst/>
                <a:gdLst/>
                <a:ahLst/>
                <a:cxnLst>
                  <a:cxn ang="0">
                    <a:pos x="377" y="1"/>
                  </a:cxn>
                  <a:cxn ang="0">
                    <a:pos x="428" y="8"/>
                  </a:cxn>
                  <a:cxn ang="0">
                    <a:pos x="475" y="18"/>
                  </a:cxn>
                  <a:cxn ang="0">
                    <a:pos x="519" y="34"/>
                  </a:cxn>
                  <a:cxn ang="0">
                    <a:pos x="559" y="54"/>
                  </a:cxn>
                  <a:cxn ang="0">
                    <a:pos x="596" y="78"/>
                  </a:cxn>
                  <a:cxn ang="0">
                    <a:pos x="625" y="105"/>
                  </a:cxn>
                  <a:cxn ang="0">
                    <a:pos x="650" y="136"/>
                  </a:cxn>
                  <a:cxn ang="0">
                    <a:pos x="669" y="167"/>
                  </a:cxn>
                  <a:cxn ang="0">
                    <a:pos x="680" y="202"/>
                  </a:cxn>
                  <a:cxn ang="0">
                    <a:pos x="684" y="238"/>
                  </a:cxn>
                  <a:cxn ang="0">
                    <a:pos x="680" y="274"/>
                  </a:cxn>
                  <a:cxn ang="0">
                    <a:pos x="669" y="309"/>
                  </a:cxn>
                  <a:cxn ang="0">
                    <a:pos x="650" y="341"/>
                  </a:cxn>
                  <a:cxn ang="0">
                    <a:pos x="625" y="372"/>
                  </a:cxn>
                  <a:cxn ang="0">
                    <a:pos x="596" y="399"/>
                  </a:cxn>
                  <a:cxn ang="0">
                    <a:pos x="559" y="423"/>
                  </a:cxn>
                  <a:cxn ang="0">
                    <a:pos x="519" y="443"/>
                  </a:cxn>
                  <a:cxn ang="0">
                    <a:pos x="475" y="458"/>
                  </a:cxn>
                  <a:cxn ang="0">
                    <a:pos x="428" y="469"/>
                  </a:cxn>
                  <a:cxn ang="0">
                    <a:pos x="377" y="475"/>
                  </a:cxn>
                  <a:cxn ang="0">
                    <a:pos x="325" y="476"/>
                  </a:cxn>
                  <a:cxn ang="0">
                    <a:pos x="273" y="472"/>
                  </a:cxn>
                  <a:cxn ang="0">
                    <a:pos x="224" y="463"/>
                  </a:cxn>
                  <a:cxn ang="0">
                    <a:pos x="179" y="447"/>
                  </a:cxn>
                  <a:cxn ang="0">
                    <a:pos x="138" y="429"/>
                  </a:cxn>
                  <a:cxn ang="0">
                    <a:pos x="101" y="407"/>
                  </a:cxn>
                  <a:cxn ang="0">
                    <a:pos x="68" y="381"/>
                  </a:cxn>
                  <a:cxn ang="0">
                    <a:pos x="41" y="352"/>
                  </a:cxn>
                  <a:cxn ang="0">
                    <a:pos x="21" y="320"/>
                  </a:cxn>
                  <a:cxn ang="0">
                    <a:pos x="7" y="287"/>
                  </a:cxn>
                  <a:cxn ang="0">
                    <a:pos x="1" y="250"/>
                  </a:cxn>
                  <a:cxn ang="0">
                    <a:pos x="2" y="214"/>
                  </a:cxn>
                  <a:cxn ang="0">
                    <a:pos x="12" y="179"/>
                  </a:cxn>
                  <a:cxn ang="0">
                    <a:pos x="27" y="145"/>
                  </a:cxn>
                  <a:cxn ang="0">
                    <a:pos x="50" y="115"/>
                  </a:cxn>
                  <a:cxn ang="0">
                    <a:pos x="79" y="87"/>
                  </a:cxn>
                  <a:cxn ang="0">
                    <a:pos x="112" y="62"/>
                  </a:cxn>
                  <a:cxn ang="0">
                    <a:pos x="152" y="41"/>
                  </a:cxn>
                  <a:cxn ang="0">
                    <a:pos x="195" y="23"/>
                  </a:cxn>
                  <a:cxn ang="0">
                    <a:pos x="241" y="11"/>
                  </a:cxn>
                  <a:cxn ang="0">
                    <a:pos x="291" y="3"/>
                  </a:cxn>
                  <a:cxn ang="0">
                    <a:pos x="342" y="0"/>
                  </a:cxn>
                </a:cxnLst>
                <a:rect l="0" t="0" r="r" b="b"/>
                <a:pathLst>
                  <a:path w="685" h="478">
                    <a:moveTo>
                      <a:pt x="342" y="0"/>
                    </a:moveTo>
                    <a:lnTo>
                      <a:pt x="360" y="0"/>
                    </a:lnTo>
                    <a:lnTo>
                      <a:pt x="377" y="1"/>
                    </a:lnTo>
                    <a:lnTo>
                      <a:pt x="394" y="3"/>
                    </a:lnTo>
                    <a:lnTo>
                      <a:pt x="412" y="5"/>
                    </a:lnTo>
                    <a:lnTo>
                      <a:pt x="428" y="8"/>
                    </a:lnTo>
                    <a:lnTo>
                      <a:pt x="444" y="11"/>
                    </a:lnTo>
                    <a:lnTo>
                      <a:pt x="460" y="14"/>
                    </a:lnTo>
                    <a:lnTo>
                      <a:pt x="475" y="18"/>
                    </a:lnTo>
                    <a:lnTo>
                      <a:pt x="490" y="23"/>
                    </a:lnTo>
                    <a:lnTo>
                      <a:pt x="505" y="29"/>
                    </a:lnTo>
                    <a:lnTo>
                      <a:pt x="519" y="34"/>
                    </a:lnTo>
                    <a:lnTo>
                      <a:pt x="533" y="41"/>
                    </a:lnTo>
                    <a:lnTo>
                      <a:pt x="547" y="47"/>
                    </a:lnTo>
                    <a:lnTo>
                      <a:pt x="559" y="54"/>
                    </a:lnTo>
                    <a:lnTo>
                      <a:pt x="572" y="62"/>
                    </a:lnTo>
                    <a:lnTo>
                      <a:pt x="584" y="70"/>
                    </a:lnTo>
                    <a:lnTo>
                      <a:pt x="596" y="78"/>
                    </a:lnTo>
                    <a:lnTo>
                      <a:pt x="606" y="87"/>
                    </a:lnTo>
                    <a:lnTo>
                      <a:pt x="616" y="96"/>
                    </a:lnTo>
                    <a:lnTo>
                      <a:pt x="625" y="105"/>
                    </a:lnTo>
                    <a:lnTo>
                      <a:pt x="635" y="115"/>
                    </a:lnTo>
                    <a:lnTo>
                      <a:pt x="643" y="125"/>
                    </a:lnTo>
                    <a:lnTo>
                      <a:pt x="650" y="136"/>
                    </a:lnTo>
                    <a:lnTo>
                      <a:pt x="657" y="145"/>
                    </a:lnTo>
                    <a:lnTo>
                      <a:pt x="664" y="157"/>
                    </a:lnTo>
                    <a:lnTo>
                      <a:pt x="669" y="167"/>
                    </a:lnTo>
                    <a:lnTo>
                      <a:pt x="673" y="179"/>
                    </a:lnTo>
                    <a:lnTo>
                      <a:pt x="677" y="190"/>
                    </a:lnTo>
                    <a:lnTo>
                      <a:pt x="680" y="202"/>
                    </a:lnTo>
                    <a:lnTo>
                      <a:pt x="682" y="214"/>
                    </a:lnTo>
                    <a:lnTo>
                      <a:pt x="684" y="226"/>
                    </a:lnTo>
                    <a:lnTo>
                      <a:pt x="684" y="238"/>
                    </a:lnTo>
                    <a:lnTo>
                      <a:pt x="684" y="250"/>
                    </a:lnTo>
                    <a:lnTo>
                      <a:pt x="682" y="263"/>
                    </a:lnTo>
                    <a:lnTo>
                      <a:pt x="680" y="274"/>
                    </a:lnTo>
                    <a:lnTo>
                      <a:pt x="677" y="287"/>
                    </a:lnTo>
                    <a:lnTo>
                      <a:pt x="673" y="297"/>
                    </a:lnTo>
                    <a:lnTo>
                      <a:pt x="669" y="309"/>
                    </a:lnTo>
                    <a:lnTo>
                      <a:pt x="664" y="320"/>
                    </a:lnTo>
                    <a:lnTo>
                      <a:pt x="657" y="331"/>
                    </a:lnTo>
                    <a:lnTo>
                      <a:pt x="650" y="341"/>
                    </a:lnTo>
                    <a:lnTo>
                      <a:pt x="643" y="352"/>
                    </a:lnTo>
                    <a:lnTo>
                      <a:pt x="635" y="362"/>
                    </a:lnTo>
                    <a:lnTo>
                      <a:pt x="625" y="372"/>
                    </a:lnTo>
                    <a:lnTo>
                      <a:pt x="616" y="381"/>
                    </a:lnTo>
                    <a:lnTo>
                      <a:pt x="606" y="390"/>
                    </a:lnTo>
                    <a:lnTo>
                      <a:pt x="596" y="399"/>
                    </a:lnTo>
                    <a:lnTo>
                      <a:pt x="584" y="407"/>
                    </a:lnTo>
                    <a:lnTo>
                      <a:pt x="572" y="415"/>
                    </a:lnTo>
                    <a:lnTo>
                      <a:pt x="559" y="423"/>
                    </a:lnTo>
                    <a:lnTo>
                      <a:pt x="547" y="429"/>
                    </a:lnTo>
                    <a:lnTo>
                      <a:pt x="533" y="436"/>
                    </a:lnTo>
                    <a:lnTo>
                      <a:pt x="519" y="443"/>
                    </a:lnTo>
                    <a:lnTo>
                      <a:pt x="505" y="447"/>
                    </a:lnTo>
                    <a:lnTo>
                      <a:pt x="490" y="453"/>
                    </a:lnTo>
                    <a:lnTo>
                      <a:pt x="475" y="458"/>
                    </a:lnTo>
                    <a:lnTo>
                      <a:pt x="460" y="463"/>
                    </a:lnTo>
                    <a:lnTo>
                      <a:pt x="444" y="466"/>
                    </a:lnTo>
                    <a:lnTo>
                      <a:pt x="428" y="469"/>
                    </a:lnTo>
                    <a:lnTo>
                      <a:pt x="412" y="472"/>
                    </a:lnTo>
                    <a:lnTo>
                      <a:pt x="394" y="474"/>
                    </a:lnTo>
                    <a:lnTo>
                      <a:pt x="377" y="475"/>
                    </a:lnTo>
                    <a:lnTo>
                      <a:pt x="360" y="476"/>
                    </a:lnTo>
                    <a:lnTo>
                      <a:pt x="342" y="477"/>
                    </a:lnTo>
                    <a:lnTo>
                      <a:pt x="325" y="476"/>
                    </a:lnTo>
                    <a:lnTo>
                      <a:pt x="308" y="475"/>
                    </a:lnTo>
                    <a:lnTo>
                      <a:pt x="291" y="474"/>
                    </a:lnTo>
                    <a:lnTo>
                      <a:pt x="273" y="472"/>
                    </a:lnTo>
                    <a:lnTo>
                      <a:pt x="257" y="469"/>
                    </a:lnTo>
                    <a:lnTo>
                      <a:pt x="241" y="466"/>
                    </a:lnTo>
                    <a:lnTo>
                      <a:pt x="224" y="463"/>
                    </a:lnTo>
                    <a:lnTo>
                      <a:pt x="210" y="458"/>
                    </a:lnTo>
                    <a:lnTo>
                      <a:pt x="195" y="453"/>
                    </a:lnTo>
                    <a:lnTo>
                      <a:pt x="179" y="447"/>
                    </a:lnTo>
                    <a:lnTo>
                      <a:pt x="165" y="443"/>
                    </a:lnTo>
                    <a:lnTo>
                      <a:pt x="152" y="436"/>
                    </a:lnTo>
                    <a:lnTo>
                      <a:pt x="138" y="429"/>
                    </a:lnTo>
                    <a:lnTo>
                      <a:pt x="125" y="423"/>
                    </a:lnTo>
                    <a:lnTo>
                      <a:pt x="112" y="415"/>
                    </a:lnTo>
                    <a:lnTo>
                      <a:pt x="101" y="407"/>
                    </a:lnTo>
                    <a:lnTo>
                      <a:pt x="89" y="399"/>
                    </a:lnTo>
                    <a:lnTo>
                      <a:pt x="79" y="390"/>
                    </a:lnTo>
                    <a:lnTo>
                      <a:pt x="68" y="381"/>
                    </a:lnTo>
                    <a:lnTo>
                      <a:pt x="59" y="372"/>
                    </a:lnTo>
                    <a:lnTo>
                      <a:pt x="50" y="362"/>
                    </a:lnTo>
                    <a:lnTo>
                      <a:pt x="41" y="352"/>
                    </a:lnTo>
                    <a:lnTo>
                      <a:pt x="35" y="341"/>
                    </a:lnTo>
                    <a:lnTo>
                      <a:pt x="27" y="331"/>
                    </a:lnTo>
                    <a:lnTo>
                      <a:pt x="21" y="320"/>
                    </a:lnTo>
                    <a:lnTo>
                      <a:pt x="15" y="309"/>
                    </a:lnTo>
                    <a:lnTo>
                      <a:pt x="12" y="297"/>
                    </a:lnTo>
                    <a:lnTo>
                      <a:pt x="7" y="287"/>
                    </a:lnTo>
                    <a:lnTo>
                      <a:pt x="4" y="274"/>
                    </a:lnTo>
                    <a:lnTo>
                      <a:pt x="2" y="263"/>
                    </a:lnTo>
                    <a:lnTo>
                      <a:pt x="1" y="250"/>
                    </a:lnTo>
                    <a:lnTo>
                      <a:pt x="0" y="238"/>
                    </a:lnTo>
                    <a:lnTo>
                      <a:pt x="1" y="226"/>
                    </a:lnTo>
                    <a:lnTo>
                      <a:pt x="2" y="214"/>
                    </a:lnTo>
                    <a:lnTo>
                      <a:pt x="4" y="202"/>
                    </a:lnTo>
                    <a:lnTo>
                      <a:pt x="7" y="190"/>
                    </a:lnTo>
                    <a:lnTo>
                      <a:pt x="12" y="179"/>
                    </a:lnTo>
                    <a:lnTo>
                      <a:pt x="15" y="167"/>
                    </a:lnTo>
                    <a:lnTo>
                      <a:pt x="21" y="157"/>
                    </a:lnTo>
                    <a:lnTo>
                      <a:pt x="27" y="145"/>
                    </a:lnTo>
                    <a:lnTo>
                      <a:pt x="35" y="136"/>
                    </a:lnTo>
                    <a:lnTo>
                      <a:pt x="41" y="125"/>
                    </a:lnTo>
                    <a:lnTo>
                      <a:pt x="50" y="115"/>
                    </a:lnTo>
                    <a:lnTo>
                      <a:pt x="59" y="105"/>
                    </a:lnTo>
                    <a:lnTo>
                      <a:pt x="68" y="96"/>
                    </a:lnTo>
                    <a:lnTo>
                      <a:pt x="79" y="87"/>
                    </a:lnTo>
                    <a:lnTo>
                      <a:pt x="89" y="78"/>
                    </a:lnTo>
                    <a:lnTo>
                      <a:pt x="101" y="70"/>
                    </a:lnTo>
                    <a:lnTo>
                      <a:pt x="112" y="62"/>
                    </a:lnTo>
                    <a:lnTo>
                      <a:pt x="125" y="54"/>
                    </a:lnTo>
                    <a:lnTo>
                      <a:pt x="138" y="47"/>
                    </a:lnTo>
                    <a:lnTo>
                      <a:pt x="152" y="41"/>
                    </a:lnTo>
                    <a:lnTo>
                      <a:pt x="165" y="34"/>
                    </a:lnTo>
                    <a:lnTo>
                      <a:pt x="179" y="29"/>
                    </a:lnTo>
                    <a:lnTo>
                      <a:pt x="195" y="23"/>
                    </a:lnTo>
                    <a:lnTo>
                      <a:pt x="210" y="18"/>
                    </a:lnTo>
                    <a:lnTo>
                      <a:pt x="224" y="14"/>
                    </a:lnTo>
                    <a:lnTo>
                      <a:pt x="241" y="11"/>
                    </a:lnTo>
                    <a:lnTo>
                      <a:pt x="257" y="8"/>
                    </a:lnTo>
                    <a:lnTo>
                      <a:pt x="273" y="5"/>
                    </a:lnTo>
                    <a:lnTo>
                      <a:pt x="291" y="3"/>
                    </a:lnTo>
                    <a:lnTo>
                      <a:pt x="308" y="1"/>
                    </a:lnTo>
                    <a:lnTo>
                      <a:pt x="325" y="0"/>
                    </a:lnTo>
                    <a:lnTo>
                      <a:pt x="342" y="0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2" name="Freeform 82">
                <a:extLst>
                  <a:ext uri="{FF2B5EF4-FFF2-40B4-BE49-F238E27FC236}">
                    <a16:creationId xmlns:a16="http://schemas.microsoft.com/office/drawing/2014/main" id="{D73B5B62-A2BE-4606-8B96-E70A713D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09" y="2028"/>
                <a:ext cx="902" cy="549"/>
              </a:xfrm>
              <a:custGeom>
                <a:avLst/>
                <a:gdLst/>
                <a:ahLst/>
                <a:cxnLst>
                  <a:cxn ang="0">
                    <a:pos x="235" y="490"/>
                  </a:cxn>
                  <a:cxn ang="0">
                    <a:pos x="113" y="456"/>
                  </a:cxn>
                  <a:cxn ang="0">
                    <a:pos x="55" y="394"/>
                  </a:cxn>
                  <a:cxn ang="0">
                    <a:pos x="8" y="315"/>
                  </a:cxn>
                  <a:cxn ang="0">
                    <a:pos x="2" y="257"/>
                  </a:cxn>
                  <a:cxn ang="0">
                    <a:pos x="27" y="194"/>
                  </a:cxn>
                  <a:cxn ang="0">
                    <a:pos x="84" y="142"/>
                  </a:cxn>
                  <a:cxn ang="0">
                    <a:pos x="139" y="91"/>
                  </a:cxn>
                  <a:cxn ang="0">
                    <a:pos x="212" y="53"/>
                  </a:cxn>
                  <a:cxn ang="0">
                    <a:pos x="284" y="37"/>
                  </a:cxn>
                  <a:cxn ang="0">
                    <a:pos x="373" y="0"/>
                  </a:cxn>
                  <a:cxn ang="0">
                    <a:pos x="457" y="30"/>
                  </a:cxn>
                  <a:cxn ang="0">
                    <a:pos x="553" y="62"/>
                  </a:cxn>
                  <a:cxn ang="0">
                    <a:pos x="601" y="95"/>
                  </a:cxn>
                  <a:cxn ang="0">
                    <a:pos x="661" y="113"/>
                  </a:cxn>
                  <a:cxn ang="0">
                    <a:pos x="719" y="203"/>
                  </a:cxn>
                  <a:cxn ang="0">
                    <a:pos x="745" y="264"/>
                  </a:cxn>
                  <a:cxn ang="0">
                    <a:pos x="735" y="338"/>
                  </a:cxn>
                  <a:cxn ang="0">
                    <a:pos x="680" y="400"/>
                  </a:cxn>
                  <a:cxn ang="0">
                    <a:pos x="621" y="404"/>
                  </a:cxn>
                  <a:cxn ang="0">
                    <a:pos x="641" y="394"/>
                  </a:cxn>
                  <a:cxn ang="0">
                    <a:pos x="716" y="346"/>
                  </a:cxn>
                  <a:cxn ang="0">
                    <a:pos x="734" y="263"/>
                  </a:cxn>
                  <a:cxn ang="0">
                    <a:pos x="710" y="207"/>
                  </a:cxn>
                  <a:cxn ang="0">
                    <a:pos x="680" y="224"/>
                  </a:cxn>
                  <a:cxn ang="0">
                    <a:pos x="674" y="144"/>
                  </a:cxn>
                  <a:cxn ang="0">
                    <a:pos x="624" y="106"/>
                  </a:cxn>
                  <a:cxn ang="0">
                    <a:pos x="610" y="139"/>
                  </a:cxn>
                  <a:cxn ang="0">
                    <a:pos x="601" y="130"/>
                  </a:cxn>
                  <a:cxn ang="0">
                    <a:pos x="583" y="101"/>
                  </a:cxn>
                  <a:cxn ang="0">
                    <a:pos x="496" y="50"/>
                  </a:cxn>
                  <a:cxn ang="0">
                    <a:pos x="434" y="43"/>
                  </a:cxn>
                  <a:cxn ang="0">
                    <a:pos x="436" y="31"/>
                  </a:cxn>
                  <a:cxn ang="0">
                    <a:pos x="401" y="18"/>
                  </a:cxn>
                  <a:cxn ang="0">
                    <a:pos x="334" y="26"/>
                  </a:cxn>
                  <a:cxn ang="0">
                    <a:pos x="287" y="58"/>
                  </a:cxn>
                  <a:cxn ang="0">
                    <a:pos x="289" y="79"/>
                  </a:cxn>
                  <a:cxn ang="0">
                    <a:pos x="253" y="67"/>
                  </a:cxn>
                  <a:cxn ang="0">
                    <a:pos x="165" y="91"/>
                  </a:cxn>
                  <a:cxn ang="0">
                    <a:pos x="150" y="125"/>
                  </a:cxn>
                  <a:cxn ang="0">
                    <a:pos x="141" y="139"/>
                  </a:cxn>
                  <a:cxn ang="0">
                    <a:pos x="121" y="156"/>
                  </a:cxn>
                  <a:cxn ang="0">
                    <a:pos x="68" y="171"/>
                  </a:cxn>
                  <a:cxn ang="0">
                    <a:pos x="21" y="244"/>
                  </a:cxn>
                  <a:cxn ang="0">
                    <a:pos x="20" y="317"/>
                  </a:cxn>
                  <a:cxn ang="0">
                    <a:pos x="45" y="343"/>
                  </a:cxn>
                  <a:cxn ang="0">
                    <a:pos x="56" y="338"/>
                  </a:cxn>
                  <a:cxn ang="0">
                    <a:pos x="65" y="357"/>
                  </a:cxn>
                  <a:cxn ang="0">
                    <a:pos x="58" y="377"/>
                  </a:cxn>
                  <a:cxn ang="0">
                    <a:pos x="114" y="440"/>
                  </a:cxn>
                  <a:cxn ang="0">
                    <a:pos x="191" y="456"/>
                  </a:cxn>
                  <a:cxn ang="0">
                    <a:pos x="210" y="454"/>
                  </a:cxn>
                  <a:cxn ang="0">
                    <a:pos x="226" y="461"/>
                  </a:cxn>
                  <a:cxn ang="0">
                    <a:pos x="272" y="494"/>
                  </a:cxn>
                  <a:cxn ang="0">
                    <a:pos x="381" y="508"/>
                  </a:cxn>
                  <a:cxn ang="0">
                    <a:pos x="450" y="485"/>
                  </a:cxn>
                  <a:cxn ang="0">
                    <a:pos x="447" y="472"/>
                  </a:cxn>
                  <a:cxn ang="0">
                    <a:pos x="483" y="477"/>
                  </a:cxn>
                  <a:cxn ang="0">
                    <a:pos x="581" y="466"/>
                  </a:cxn>
                  <a:cxn ang="0">
                    <a:pos x="642" y="429"/>
                  </a:cxn>
                  <a:cxn ang="0">
                    <a:pos x="656" y="439"/>
                  </a:cxn>
                  <a:cxn ang="0">
                    <a:pos x="551" y="491"/>
                  </a:cxn>
                  <a:cxn ang="0">
                    <a:pos x="464" y="498"/>
                  </a:cxn>
                </a:cxnLst>
                <a:rect l="0" t="0" r="r" b="b"/>
                <a:pathLst>
                  <a:path w="747" h="527">
                    <a:moveTo>
                      <a:pt x="375" y="525"/>
                    </a:moveTo>
                    <a:lnTo>
                      <a:pt x="361" y="526"/>
                    </a:lnTo>
                    <a:lnTo>
                      <a:pt x="347" y="526"/>
                    </a:lnTo>
                    <a:lnTo>
                      <a:pt x="332" y="524"/>
                    </a:lnTo>
                    <a:lnTo>
                      <a:pt x="318" y="522"/>
                    </a:lnTo>
                    <a:lnTo>
                      <a:pt x="304" y="518"/>
                    </a:lnTo>
                    <a:lnTo>
                      <a:pt x="290" y="513"/>
                    </a:lnTo>
                    <a:lnTo>
                      <a:pt x="276" y="508"/>
                    </a:lnTo>
                    <a:lnTo>
                      <a:pt x="262" y="502"/>
                    </a:lnTo>
                    <a:lnTo>
                      <a:pt x="248" y="496"/>
                    </a:lnTo>
                    <a:lnTo>
                      <a:pt x="235" y="490"/>
                    </a:lnTo>
                    <a:lnTo>
                      <a:pt x="220" y="486"/>
                    </a:lnTo>
                    <a:lnTo>
                      <a:pt x="207" y="481"/>
                    </a:lnTo>
                    <a:lnTo>
                      <a:pt x="193" y="476"/>
                    </a:lnTo>
                    <a:lnTo>
                      <a:pt x="180" y="472"/>
                    </a:lnTo>
                    <a:lnTo>
                      <a:pt x="166" y="470"/>
                    </a:lnTo>
                    <a:lnTo>
                      <a:pt x="152" y="469"/>
                    </a:lnTo>
                    <a:lnTo>
                      <a:pt x="143" y="467"/>
                    </a:lnTo>
                    <a:lnTo>
                      <a:pt x="136" y="464"/>
                    </a:lnTo>
                    <a:lnTo>
                      <a:pt x="128" y="462"/>
                    </a:lnTo>
                    <a:lnTo>
                      <a:pt x="120" y="459"/>
                    </a:lnTo>
                    <a:lnTo>
                      <a:pt x="113" y="456"/>
                    </a:lnTo>
                    <a:lnTo>
                      <a:pt x="106" y="452"/>
                    </a:lnTo>
                    <a:lnTo>
                      <a:pt x="99" y="447"/>
                    </a:lnTo>
                    <a:lnTo>
                      <a:pt x="92" y="443"/>
                    </a:lnTo>
                    <a:lnTo>
                      <a:pt x="87" y="438"/>
                    </a:lnTo>
                    <a:lnTo>
                      <a:pt x="81" y="433"/>
                    </a:lnTo>
                    <a:lnTo>
                      <a:pt x="75" y="428"/>
                    </a:lnTo>
                    <a:lnTo>
                      <a:pt x="70" y="422"/>
                    </a:lnTo>
                    <a:lnTo>
                      <a:pt x="65" y="415"/>
                    </a:lnTo>
                    <a:lnTo>
                      <a:pt x="62" y="409"/>
                    </a:lnTo>
                    <a:lnTo>
                      <a:pt x="58" y="402"/>
                    </a:lnTo>
                    <a:lnTo>
                      <a:pt x="55" y="394"/>
                    </a:lnTo>
                    <a:lnTo>
                      <a:pt x="51" y="387"/>
                    </a:lnTo>
                    <a:lnTo>
                      <a:pt x="45" y="360"/>
                    </a:lnTo>
                    <a:lnTo>
                      <a:pt x="40" y="357"/>
                    </a:lnTo>
                    <a:lnTo>
                      <a:pt x="36" y="353"/>
                    </a:lnTo>
                    <a:lnTo>
                      <a:pt x="31" y="348"/>
                    </a:lnTo>
                    <a:lnTo>
                      <a:pt x="26" y="343"/>
                    </a:lnTo>
                    <a:lnTo>
                      <a:pt x="22" y="338"/>
                    </a:lnTo>
                    <a:lnTo>
                      <a:pt x="17" y="334"/>
                    </a:lnTo>
                    <a:lnTo>
                      <a:pt x="13" y="328"/>
                    </a:lnTo>
                    <a:lnTo>
                      <a:pt x="11" y="322"/>
                    </a:lnTo>
                    <a:lnTo>
                      <a:pt x="8" y="315"/>
                    </a:lnTo>
                    <a:lnTo>
                      <a:pt x="6" y="310"/>
                    </a:lnTo>
                    <a:lnTo>
                      <a:pt x="3" y="303"/>
                    </a:lnTo>
                    <a:lnTo>
                      <a:pt x="2" y="296"/>
                    </a:lnTo>
                    <a:lnTo>
                      <a:pt x="1" y="290"/>
                    </a:lnTo>
                    <a:lnTo>
                      <a:pt x="0" y="284"/>
                    </a:lnTo>
                    <a:lnTo>
                      <a:pt x="0" y="277"/>
                    </a:lnTo>
                    <a:lnTo>
                      <a:pt x="1" y="270"/>
                    </a:lnTo>
                    <a:lnTo>
                      <a:pt x="1" y="267"/>
                    </a:lnTo>
                    <a:lnTo>
                      <a:pt x="2" y="263"/>
                    </a:lnTo>
                    <a:lnTo>
                      <a:pt x="2" y="261"/>
                    </a:lnTo>
                    <a:lnTo>
                      <a:pt x="2" y="257"/>
                    </a:lnTo>
                    <a:lnTo>
                      <a:pt x="3" y="254"/>
                    </a:lnTo>
                    <a:lnTo>
                      <a:pt x="3" y="250"/>
                    </a:lnTo>
                    <a:lnTo>
                      <a:pt x="4" y="247"/>
                    </a:lnTo>
                    <a:lnTo>
                      <a:pt x="5" y="243"/>
                    </a:lnTo>
                    <a:lnTo>
                      <a:pt x="7" y="237"/>
                    </a:lnTo>
                    <a:lnTo>
                      <a:pt x="10" y="229"/>
                    </a:lnTo>
                    <a:lnTo>
                      <a:pt x="13" y="221"/>
                    </a:lnTo>
                    <a:lnTo>
                      <a:pt x="15" y="214"/>
                    </a:lnTo>
                    <a:lnTo>
                      <a:pt x="19" y="207"/>
                    </a:lnTo>
                    <a:lnTo>
                      <a:pt x="23" y="201"/>
                    </a:lnTo>
                    <a:lnTo>
                      <a:pt x="27" y="194"/>
                    </a:lnTo>
                    <a:lnTo>
                      <a:pt x="31" y="188"/>
                    </a:lnTo>
                    <a:lnTo>
                      <a:pt x="36" y="182"/>
                    </a:lnTo>
                    <a:lnTo>
                      <a:pt x="40" y="176"/>
                    </a:lnTo>
                    <a:lnTo>
                      <a:pt x="45" y="170"/>
                    </a:lnTo>
                    <a:lnTo>
                      <a:pt x="50" y="164"/>
                    </a:lnTo>
                    <a:lnTo>
                      <a:pt x="56" y="160"/>
                    </a:lnTo>
                    <a:lnTo>
                      <a:pt x="62" y="155"/>
                    </a:lnTo>
                    <a:lnTo>
                      <a:pt x="68" y="151"/>
                    </a:lnTo>
                    <a:lnTo>
                      <a:pt x="74" y="147"/>
                    </a:lnTo>
                    <a:lnTo>
                      <a:pt x="79" y="144"/>
                    </a:lnTo>
                    <a:lnTo>
                      <a:pt x="84" y="142"/>
                    </a:lnTo>
                    <a:lnTo>
                      <a:pt x="88" y="139"/>
                    </a:lnTo>
                    <a:lnTo>
                      <a:pt x="92" y="138"/>
                    </a:lnTo>
                    <a:lnTo>
                      <a:pt x="97" y="136"/>
                    </a:lnTo>
                    <a:lnTo>
                      <a:pt x="102" y="134"/>
                    </a:lnTo>
                    <a:lnTo>
                      <a:pt x="107" y="132"/>
                    </a:lnTo>
                    <a:lnTo>
                      <a:pt x="112" y="130"/>
                    </a:lnTo>
                    <a:lnTo>
                      <a:pt x="116" y="120"/>
                    </a:lnTo>
                    <a:lnTo>
                      <a:pt x="121" y="113"/>
                    </a:lnTo>
                    <a:lnTo>
                      <a:pt x="126" y="105"/>
                    </a:lnTo>
                    <a:lnTo>
                      <a:pt x="133" y="97"/>
                    </a:lnTo>
                    <a:lnTo>
                      <a:pt x="139" y="91"/>
                    </a:lnTo>
                    <a:lnTo>
                      <a:pt x="145" y="86"/>
                    </a:lnTo>
                    <a:lnTo>
                      <a:pt x="153" y="79"/>
                    </a:lnTo>
                    <a:lnTo>
                      <a:pt x="161" y="73"/>
                    </a:lnTo>
                    <a:lnTo>
                      <a:pt x="167" y="69"/>
                    </a:lnTo>
                    <a:lnTo>
                      <a:pt x="173" y="66"/>
                    </a:lnTo>
                    <a:lnTo>
                      <a:pt x="179" y="63"/>
                    </a:lnTo>
                    <a:lnTo>
                      <a:pt x="186" y="60"/>
                    </a:lnTo>
                    <a:lnTo>
                      <a:pt x="193" y="58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12" y="53"/>
                    </a:lnTo>
                    <a:lnTo>
                      <a:pt x="219" y="52"/>
                    </a:lnTo>
                    <a:lnTo>
                      <a:pt x="225" y="51"/>
                    </a:lnTo>
                    <a:lnTo>
                      <a:pt x="232" y="50"/>
                    </a:lnTo>
                    <a:lnTo>
                      <a:pt x="239" y="50"/>
                    </a:lnTo>
                    <a:lnTo>
                      <a:pt x="245" y="51"/>
                    </a:lnTo>
                    <a:lnTo>
                      <a:pt x="252" y="52"/>
                    </a:lnTo>
                    <a:lnTo>
                      <a:pt x="259" y="53"/>
                    </a:lnTo>
                    <a:lnTo>
                      <a:pt x="265" y="54"/>
                    </a:lnTo>
                    <a:lnTo>
                      <a:pt x="270" y="48"/>
                    </a:lnTo>
                    <a:lnTo>
                      <a:pt x="277" y="42"/>
                    </a:lnTo>
                    <a:lnTo>
                      <a:pt x="284" y="37"/>
                    </a:lnTo>
                    <a:lnTo>
                      <a:pt x="291" y="32"/>
                    </a:lnTo>
                    <a:lnTo>
                      <a:pt x="298" y="26"/>
                    </a:lnTo>
                    <a:lnTo>
                      <a:pt x="306" y="22"/>
                    </a:lnTo>
                    <a:lnTo>
                      <a:pt x="314" y="17"/>
                    </a:lnTo>
                    <a:lnTo>
                      <a:pt x="322" y="13"/>
                    </a:lnTo>
                    <a:lnTo>
                      <a:pt x="330" y="10"/>
                    </a:lnTo>
                    <a:lnTo>
                      <a:pt x="339" y="7"/>
                    </a:lnTo>
                    <a:lnTo>
                      <a:pt x="347" y="4"/>
                    </a:lnTo>
                    <a:lnTo>
                      <a:pt x="356" y="2"/>
                    </a:lnTo>
                    <a:lnTo>
                      <a:pt x="365" y="1"/>
                    </a:lnTo>
                    <a:lnTo>
                      <a:pt x="373" y="0"/>
                    </a:lnTo>
                    <a:lnTo>
                      <a:pt x="382" y="0"/>
                    </a:lnTo>
                    <a:lnTo>
                      <a:pt x="391" y="1"/>
                    </a:lnTo>
                    <a:lnTo>
                      <a:pt x="399" y="2"/>
                    </a:lnTo>
                    <a:lnTo>
                      <a:pt x="407" y="4"/>
                    </a:lnTo>
                    <a:lnTo>
                      <a:pt x="416" y="6"/>
                    </a:lnTo>
                    <a:lnTo>
                      <a:pt x="424" y="8"/>
                    </a:lnTo>
                    <a:lnTo>
                      <a:pt x="432" y="11"/>
                    </a:lnTo>
                    <a:lnTo>
                      <a:pt x="440" y="13"/>
                    </a:lnTo>
                    <a:lnTo>
                      <a:pt x="448" y="17"/>
                    </a:lnTo>
                    <a:lnTo>
                      <a:pt x="454" y="22"/>
                    </a:lnTo>
                    <a:lnTo>
                      <a:pt x="457" y="30"/>
                    </a:lnTo>
                    <a:lnTo>
                      <a:pt x="475" y="32"/>
                    </a:lnTo>
                    <a:lnTo>
                      <a:pt x="486" y="35"/>
                    </a:lnTo>
                    <a:lnTo>
                      <a:pt x="494" y="37"/>
                    </a:lnTo>
                    <a:lnTo>
                      <a:pt x="502" y="38"/>
                    </a:lnTo>
                    <a:lnTo>
                      <a:pt x="509" y="40"/>
                    </a:lnTo>
                    <a:lnTo>
                      <a:pt x="516" y="44"/>
                    </a:lnTo>
                    <a:lnTo>
                      <a:pt x="524" y="47"/>
                    </a:lnTo>
                    <a:lnTo>
                      <a:pt x="531" y="50"/>
                    </a:lnTo>
                    <a:lnTo>
                      <a:pt x="538" y="54"/>
                    </a:lnTo>
                    <a:lnTo>
                      <a:pt x="546" y="58"/>
                    </a:lnTo>
                    <a:lnTo>
                      <a:pt x="553" y="62"/>
                    </a:lnTo>
                    <a:lnTo>
                      <a:pt x="559" y="66"/>
                    </a:lnTo>
                    <a:lnTo>
                      <a:pt x="565" y="71"/>
                    </a:lnTo>
                    <a:lnTo>
                      <a:pt x="572" y="76"/>
                    </a:lnTo>
                    <a:lnTo>
                      <a:pt x="577" y="81"/>
                    </a:lnTo>
                    <a:lnTo>
                      <a:pt x="582" y="87"/>
                    </a:lnTo>
                    <a:lnTo>
                      <a:pt x="587" y="91"/>
                    </a:lnTo>
                    <a:lnTo>
                      <a:pt x="592" y="97"/>
                    </a:lnTo>
                    <a:lnTo>
                      <a:pt x="595" y="97"/>
                    </a:lnTo>
                    <a:lnTo>
                      <a:pt x="597" y="96"/>
                    </a:lnTo>
                    <a:lnTo>
                      <a:pt x="599" y="96"/>
                    </a:lnTo>
                    <a:lnTo>
                      <a:pt x="601" y="95"/>
                    </a:lnTo>
                    <a:lnTo>
                      <a:pt x="604" y="95"/>
                    </a:lnTo>
                    <a:lnTo>
                      <a:pt x="605" y="94"/>
                    </a:lnTo>
                    <a:lnTo>
                      <a:pt x="607" y="94"/>
                    </a:lnTo>
                    <a:lnTo>
                      <a:pt x="609" y="95"/>
                    </a:lnTo>
                    <a:lnTo>
                      <a:pt x="618" y="95"/>
                    </a:lnTo>
                    <a:lnTo>
                      <a:pt x="626" y="96"/>
                    </a:lnTo>
                    <a:lnTo>
                      <a:pt x="633" y="98"/>
                    </a:lnTo>
                    <a:lnTo>
                      <a:pt x="641" y="101"/>
                    </a:lnTo>
                    <a:lnTo>
                      <a:pt x="649" y="105"/>
                    </a:lnTo>
                    <a:lnTo>
                      <a:pt x="656" y="109"/>
                    </a:lnTo>
                    <a:lnTo>
                      <a:pt x="661" y="113"/>
                    </a:lnTo>
                    <a:lnTo>
                      <a:pt x="667" y="118"/>
                    </a:lnTo>
                    <a:lnTo>
                      <a:pt x="674" y="125"/>
                    </a:lnTo>
                    <a:lnTo>
                      <a:pt x="680" y="133"/>
                    </a:lnTo>
                    <a:lnTo>
                      <a:pt x="685" y="141"/>
                    </a:lnTo>
                    <a:lnTo>
                      <a:pt x="690" y="150"/>
                    </a:lnTo>
                    <a:lnTo>
                      <a:pt x="694" y="159"/>
                    </a:lnTo>
                    <a:lnTo>
                      <a:pt x="698" y="168"/>
                    </a:lnTo>
                    <a:lnTo>
                      <a:pt x="700" y="178"/>
                    </a:lnTo>
                    <a:lnTo>
                      <a:pt x="702" y="188"/>
                    </a:lnTo>
                    <a:lnTo>
                      <a:pt x="715" y="199"/>
                    </a:lnTo>
                    <a:lnTo>
                      <a:pt x="719" y="203"/>
                    </a:lnTo>
                    <a:lnTo>
                      <a:pt x="723" y="208"/>
                    </a:lnTo>
                    <a:lnTo>
                      <a:pt x="727" y="213"/>
                    </a:lnTo>
                    <a:lnTo>
                      <a:pt x="731" y="217"/>
                    </a:lnTo>
                    <a:lnTo>
                      <a:pt x="733" y="223"/>
                    </a:lnTo>
                    <a:lnTo>
                      <a:pt x="736" y="229"/>
                    </a:lnTo>
                    <a:lnTo>
                      <a:pt x="738" y="234"/>
                    </a:lnTo>
                    <a:lnTo>
                      <a:pt x="740" y="240"/>
                    </a:lnTo>
                    <a:lnTo>
                      <a:pt x="742" y="246"/>
                    </a:lnTo>
                    <a:lnTo>
                      <a:pt x="743" y="252"/>
                    </a:lnTo>
                    <a:lnTo>
                      <a:pt x="745" y="258"/>
                    </a:lnTo>
                    <a:lnTo>
                      <a:pt x="745" y="264"/>
                    </a:lnTo>
                    <a:lnTo>
                      <a:pt x="746" y="270"/>
                    </a:lnTo>
                    <a:lnTo>
                      <a:pt x="746" y="276"/>
                    </a:lnTo>
                    <a:lnTo>
                      <a:pt x="746" y="282"/>
                    </a:lnTo>
                    <a:lnTo>
                      <a:pt x="745" y="288"/>
                    </a:lnTo>
                    <a:lnTo>
                      <a:pt x="744" y="294"/>
                    </a:lnTo>
                    <a:lnTo>
                      <a:pt x="743" y="302"/>
                    </a:lnTo>
                    <a:lnTo>
                      <a:pt x="742" y="310"/>
                    </a:lnTo>
                    <a:lnTo>
                      <a:pt x="741" y="316"/>
                    </a:lnTo>
                    <a:lnTo>
                      <a:pt x="739" y="324"/>
                    </a:lnTo>
                    <a:lnTo>
                      <a:pt x="737" y="332"/>
                    </a:lnTo>
                    <a:lnTo>
                      <a:pt x="735" y="338"/>
                    </a:lnTo>
                    <a:lnTo>
                      <a:pt x="733" y="345"/>
                    </a:lnTo>
                    <a:lnTo>
                      <a:pt x="729" y="353"/>
                    </a:lnTo>
                    <a:lnTo>
                      <a:pt x="726" y="359"/>
                    </a:lnTo>
                    <a:lnTo>
                      <a:pt x="722" y="365"/>
                    </a:lnTo>
                    <a:lnTo>
                      <a:pt x="717" y="371"/>
                    </a:lnTo>
                    <a:lnTo>
                      <a:pt x="713" y="376"/>
                    </a:lnTo>
                    <a:lnTo>
                      <a:pt x="707" y="382"/>
                    </a:lnTo>
                    <a:lnTo>
                      <a:pt x="702" y="387"/>
                    </a:lnTo>
                    <a:lnTo>
                      <a:pt x="696" y="390"/>
                    </a:lnTo>
                    <a:lnTo>
                      <a:pt x="688" y="395"/>
                    </a:lnTo>
                    <a:lnTo>
                      <a:pt x="680" y="400"/>
                    </a:lnTo>
                    <a:lnTo>
                      <a:pt x="671" y="404"/>
                    </a:lnTo>
                    <a:lnTo>
                      <a:pt x="662" y="407"/>
                    </a:lnTo>
                    <a:lnTo>
                      <a:pt x="654" y="409"/>
                    </a:lnTo>
                    <a:lnTo>
                      <a:pt x="645" y="411"/>
                    </a:lnTo>
                    <a:lnTo>
                      <a:pt x="635" y="412"/>
                    </a:lnTo>
                    <a:lnTo>
                      <a:pt x="627" y="412"/>
                    </a:lnTo>
                    <a:lnTo>
                      <a:pt x="626" y="411"/>
                    </a:lnTo>
                    <a:lnTo>
                      <a:pt x="624" y="409"/>
                    </a:lnTo>
                    <a:lnTo>
                      <a:pt x="623" y="408"/>
                    </a:lnTo>
                    <a:lnTo>
                      <a:pt x="622" y="406"/>
                    </a:lnTo>
                    <a:lnTo>
                      <a:pt x="621" y="404"/>
                    </a:lnTo>
                    <a:lnTo>
                      <a:pt x="620" y="402"/>
                    </a:lnTo>
                    <a:lnTo>
                      <a:pt x="619" y="400"/>
                    </a:lnTo>
                    <a:lnTo>
                      <a:pt x="619" y="399"/>
                    </a:lnTo>
                    <a:lnTo>
                      <a:pt x="619" y="398"/>
                    </a:lnTo>
                    <a:lnTo>
                      <a:pt x="619" y="397"/>
                    </a:lnTo>
                    <a:lnTo>
                      <a:pt x="621" y="396"/>
                    </a:lnTo>
                    <a:lnTo>
                      <a:pt x="622" y="395"/>
                    </a:lnTo>
                    <a:lnTo>
                      <a:pt x="627" y="395"/>
                    </a:lnTo>
                    <a:lnTo>
                      <a:pt x="631" y="395"/>
                    </a:lnTo>
                    <a:lnTo>
                      <a:pt x="636" y="395"/>
                    </a:lnTo>
                    <a:lnTo>
                      <a:pt x="641" y="394"/>
                    </a:lnTo>
                    <a:lnTo>
                      <a:pt x="645" y="393"/>
                    </a:lnTo>
                    <a:lnTo>
                      <a:pt x="650" y="392"/>
                    </a:lnTo>
                    <a:lnTo>
                      <a:pt x="655" y="391"/>
                    </a:lnTo>
                    <a:lnTo>
                      <a:pt x="659" y="389"/>
                    </a:lnTo>
                    <a:lnTo>
                      <a:pt x="670" y="386"/>
                    </a:lnTo>
                    <a:lnTo>
                      <a:pt x="680" y="381"/>
                    </a:lnTo>
                    <a:lnTo>
                      <a:pt x="688" y="375"/>
                    </a:lnTo>
                    <a:lnTo>
                      <a:pt x="696" y="369"/>
                    </a:lnTo>
                    <a:lnTo>
                      <a:pt x="704" y="363"/>
                    </a:lnTo>
                    <a:lnTo>
                      <a:pt x="709" y="355"/>
                    </a:lnTo>
                    <a:lnTo>
                      <a:pt x="716" y="346"/>
                    </a:lnTo>
                    <a:lnTo>
                      <a:pt x="721" y="337"/>
                    </a:lnTo>
                    <a:lnTo>
                      <a:pt x="723" y="329"/>
                    </a:lnTo>
                    <a:lnTo>
                      <a:pt x="725" y="322"/>
                    </a:lnTo>
                    <a:lnTo>
                      <a:pt x="728" y="314"/>
                    </a:lnTo>
                    <a:lnTo>
                      <a:pt x="729" y="308"/>
                    </a:lnTo>
                    <a:lnTo>
                      <a:pt x="731" y="300"/>
                    </a:lnTo>
                    <a:lnTo>
                      <a:pt x="733" y="292"/>
                    </a:lnTo>
                    <a:lnTo>
                      <a:pt x="733" y="286"/>
                    </a:lnTo>
                    <a:lnTo>
                      <a:pt x="734" y="278"/>
                    </a:lnTo>
                    <a:lnTo>
                      <a:pt x="734" y="270"/>
                    </a:lnTo>
                    <a:lnTo>
                      <a:pt x="734" y="263"/>
                    </a:lnTo>
                    <a:lnTo>
                      <a:pt x="734" y="256"/>
                    </a:lnTo>
                    <a:lnTo>
                      <a:pt x="733" y="248"/>
                    </a:lnTo>
                    <a:lnTo>
                      <a:pt x="732" y="240"/>
                    </a:lnTo>
                    <a:lnTo>
                      <a:pt x="730" y="234"/>
                    </a:lnTo>
                    <a:lnTo>
                      <a:pt x="727" y="226"/>
                    </a:lnTo>
                    <a:lnTo>
                      <a:pt x="723" y="219"/>
                    </a:lnTo>
                    <a:lnTo>
                      <a:pt x="721" y="216"/>
                    </a:lnTo>
                    <a:lnTo>
                      <a:pt x="719" y="213"/>
                    </a:lnTo>
                    <a:lnTo>
                      <a:pt x="716" y="211"/>
                    </a:lnTo>
                    <a:lnTo>
                      <a:pt x="713" y="209"/>
                    </a:lnTo>
                    <a:lnTo>
                      <a:pt x="710" y="207"/>
                    </a:lnTo>
                    <a:lnTo>
                      <a:pt x="707" y="205"/>
                    </a:lnTo>
                    <a:lnTo>
                      <a:pt x="705" y="203"/>
                    </a:lnTo>
                    <a:lnTo>
                      <a:pt x="701" y="201"/>
                    </a:lnTo>
                    <a:lnTo>
                      <a:pt x="695" y="222"/>
                    </a:lnTo>
                    <a:lnTo>
                      <a:pt x="690" y="230"/>
                    </a:lnTo>
                    <a:lnTo>
                      <a:pt x="687" y="230"/>
                    </a:lnTo>
                    <a:lnTo>
                      <a:pt x="685" y="229"/>
                    </a:lnTo>
                    <a:lnTo>
                      <a:pt x="683" y="227"/>
                    </a:lnTo>
                    <a:lnTo>
                      <a:pt x="682" y="226"/>
                    </a:lnTo>
                    <a:lnTo>
                      <a:pt x="681" y="225"/>
                    </a:lnTo>
                    <a:lnTo>
                      <a:pt x="680" y="224"/>
                    </a:lnTo>
                    <a:lnTo>
                      <a:pt x="682" y="216"/>
                    </a:lnTo>
                    <a:lnTo>
                      <a:pt x="684" y="210"/>
                    </a:lnTo>
                    <a:lnTo>
                      <a:pt x="685" y="202"/>
                    </a:lnTo>
                    <a:lnTo>
                      <a:pt x="686" y="195"/>
                    </a:lnTo>
                    <a:lnTo>
                      <a:pt x="686" y="188"/>
                    </a:lnTo>
                    <a:lnTo>
                      <a:pt x="685" y="180"/>
                    </a:lnTo>
                    <a:lnTo>
                      <a:pt x="684" y="172"/>
                    </a:lnTo>
                    <a:lnTo>
                      <a:pt x="682" y="165"/>
                    </a:lnTo>
                    <a:lnTo>
                      <a:pt x="681" y="158"/>
                    </a:lnTo>
                    <a:lnTo>
                      <a:pt x="677" y="151"/>
                    </a:lnTo>
                    <a:lnTo>
                      <a:pt x="674" y="144"/>
                    </a:lnTo>
                    <a:lnTo>
                      <a:pt x="670" y="138"/>
                    </a:lnTo>
                    <a:lnTo>
                      <a:pt x="666" y="132"/>
                    </a:lnTo>
                    <a:lnTo>
                      <a:pt x="661" y="126"/>
                    </a:lnTo>
                    <a:lnTo>
                      <a:pt x="656" y="120"/>
                    </a:lnTo>
                    <a:lnTo>
                      <a:pt x="652" y="115"/>
                    </a:lnTo>
                    <a:lnTo>
                      <a:pt x="648" y="113"/>
                    </a:lnTo>
                    <a:lnTo>
                      <a:pt x="643" y="111"/>
                    </a:lnTo>
                    <a:lnTo>
                      <a:pt x="638" y="109"/>
                    </a:lnTo>
                    <a:lnTo>
                      <a:pt x="633" y="107"/>
                    </a:lnTo>
                    <a:lnTo>
                      <a:pt x="629" y="107"/>
                    </a:lnTo>
                    <a:lnTo>
                      <a:pt x="624" y="106"/>
                    </a:lnTo>
                    <a:lnTo>
                      <a:pt x="619" y="106"/>
                    </a:lnTo>
                    <a:lnTo>
                      <a:pt x="614" y="106"/>
                    </a:lnTo>
                    <a:lnTo>
                      <a:pt x="601" y="110"/>
                    </a:lnTo>
                    <a:lnTo>
                      <a:pt x="603" y="113"/>
                    </a:lnTo>
                    <a:lnTo>
                      <a:pt x="605" y="116"/>
                    </a:lnTo>
                    <a:lnTo>
                      <a:pt x="605" y="120"/>
                    </a:lnTo>
                    <a:lnTo>
                      <a:pt x="607" y="124"/>
                    </a:lnTo>
                    <a:lnTo>
                      <a:pt x="608" y="128"/>
                    </a:lnTo>
                    <a:lnTo>
                      <a:pt x="609" y="132"/>
                    </a:lnTo>
                    <a:lnTo>
                      <a:pt x="609" y="135"/>
                    </a:lnTo>
                    <a:lnTo>
                      <a:pt x="610" y="139"/>
                    </a:lnTo>
                    <a:lnTo>
                      <a:pt x="609" y="139"/>
                    </a:lnTo>
                    <a:lnTo>
                      <a:pt x="609" y="140"/>
                    </a:lnTo>
                    <a:lnTo>
                      <a:pt x="607" y="141"/>
                    </a:lnTo>
                    <a:lnTo>
                      <a:pt x="606" y="141"/>
                    </a:lnTo>
                    <a:lnTo>
                      <a:pt x="605" y="140"/>
                    </a:lnTo>
                    <a:lnTo>
                      <a:pt x="604" y="139"/>
                    </a:lnTo>
                    <a:lnTo>
                      <a:pt x="603" y="138"/>
                    </a:lnTo>
                    <a:lnTo>
                      <a:pt x="602" y="136"/>
                    </a:lnTo>
                    <a:lnTo>
                      <a:pt x="602" y="134"/>
                    </a:lnTo>
                    <a:lnTo>
                      <a:pt x="601" y="132"/>
                    </a:lnTo>
                    <a:lnTo>
                      <a:pt x="601" y="130"/>
                    </a:lnTo>
                    <a:lnTo>
                      <a:pt x="600" y="129"/>
                    </a:lnTo>
                    <a:lnTo>
                      <a:pt x="600" y="128"/>
                    </a:lnTo>
                    <a:lnTo>
                      <a:pt x="600" y="127"/>
                    </a:lnTo>
                    <a:lnTo>
                      <a:pt x="600" y="126"/>
                    </a:lnTo>
                    <a:lnTo>
                      <a:pt x="599" y="121"/>
                    </a:lnTo>
                    <a:lnTo>
                      <a:pt x="597" y="117"/>
                    </a:lnTo>
                    <a:lnTo>
                      <a:pt x="595" y="113"/>
                    </a:lnTo>
                    <a:lnTo>
                      <a:pt x="592" y="111"/>
                    </a:lnTo>
                    <a:lnTo>
                      <a:pt x="589" y="107"/>
                    </a:lnTo>
                    <a:lnTo>
                      <a:pt x="586" y="104"/>
                    </a:lnTo>
                    <a:lnTo>
                      <a:pt x="583" y="101"/>
                    </a:lnTo>
                    <a:lnTo>
                      <a:pt x="580" y="98"/>
                    </a:lnTo>
                    <a:lnTo>
                      <a:pt x="574" y="91"/>
                    </a:lnTo>
                    <a:lnTo>
                      <a:pt x="567" y="86"/>
                    </a:lnTo>
                    <a:lnTo>
                      <a:pt x="559" y="80"/>
                    </a:lnTo>
                    <a:lnTo>
                      <a:pt x="551" y="74"/>
                    </a:lnTo>
                    <a:lnTo>
                      <a:pt x="543" y="69"/>
                    </a:lnTo>
                    <a:lnTo>
                      <a:pt x="533" y="64"/>
                    </a:lnTo>
                    <a:lnTo>
                      <a:pt x="525" y="61"/>
                    </a:lnTo>
                    <a:lnTo>
                      <a:pt x="515" y="57"/>
                    </a:lnTo>
                    <a:lnTo>
                      <a:pt x="505" y="54"/>
                    </a:lnTo>
                    <a:lnTo>
                      <a:pt x="496" y="50"/>
                    </a:lnTo>
                    <a:lnTo>
                      <a:pt x="487" y="48"/>
                    </a:lnTo>
                    <a:lnTo>
                      <a:pt x="477" y="46"/>
                    </a:lnTo>
                    <a:lnTo>
                      <a:pt x="468" y="45"/>
                    </a:lnTo>
                    <a:lnTo>
                      <a:pt x="458" y="44"/>
                    </a:lnTo>
                    <a:lnTo>
                      <a:pt x="449" y="44"/>
                    </a:lnTo>
                    <a:lnTo>
                      <a:pt x="440" y="45"/>
                    </a:lnTo>
                    <a:lnTo>
                      <a:pt x="439" y="46"/>
                    </a:lnTo>
                    <a:lnTo>
                      <a:pt x="439" y="47"/>
                    </a:lnTo>
                    <a:lnTo>
                      <a:pt x="437" y="45"/>
                    </a:lnTo>
                    <a:lnTo>
                      <a:pt x="435" y="44"/>
                    </a:lnTo>
                    <a:lnTo>
                      <a:pt x="434" y="43"/>
                    </a:lnTo>
                    <a:lnTo>
                      <a:pt x="433" y="41"/>
                    </a:lnTo>
                    <a:lnTo>
                      <a:pt x="432" y="39"/>
                    </a:lnTo>
                    <a:lnTo>
                      <a:pt x="430" y="38"/>
                    </a:lnTo>
                    <a:lnTo>
                      <a:pt x="429" y="36"/>
                    </a:lnTo>
                    <a:lnTo>
                      <a:pt x="428" y="34"/>
                    </a:lnTo>
                    <a:lnTo>
                      <a:pt x="428" y="33"/>
                    </a:lnTo>
                    <a:lnTo>
                      <a:pt x="428" y="32"/>
                    </a:lnTo>
                    <a:lnTo>
                      <a:pt x="429" y="32"/>
                    </a:lnTo>
                    <a:lnTo>
                      <a:pt x="431" y="31"/>
                    </a:lnTo>
                    <a:lnTo>
                      <a:pt x="434" y="31"/>
                    </a:lnTo>
                    <a:lnTo>
                      <a:pt x="436" y="31"/>
                    </a:lnTo>
                    <a:lnTo>
                      <a:pt x="439" y="30"/>
                    </a:lnTo>
                    <a:lnTo>
                      <a:pt x="439" y="29"/>
                    </a:lnTo>
                    <a:lnTo>
                      <a:pt x="434" y="27"/>
                    </a:lnTo>
                    <a:lnTo>
                      <a:pt x="431" y="26"/>
                    </a:lnTo>
                    <a:lnTo>
                      <a:pt x="427" y="25"/>
                    </a:lnTo>
                    <a:lnTo>
                      <a:pt x="424" y="23"/>
                    </a:lnTo>
                    <a:lnTo>
                      <a:pt x="420" y="22"/>
                    </a:lnTo>
                    <a:lnTo>
                      <a:pt x="415" y="21"/>
                    </a:lnTo>
                    <a:lnTo>
                      <a:pt x="412" y="20"/>
                    </a:lnTo>
                    <a:lnTo>
                      <a:pt x="408" y="19"/>
                    </a:lnTo>
                    <a:lnTo>
                      <a:pt x="401" y="18"/>
                    </a:lnTo>
                    <a:lnTo>
                      <a:pt x="396" y="17"/>
                    </a:lnTo>
                    <a:lnTo>
                      <a:pt x="390" y="16"/>
                    </a:lnTo>
                    <a:lnTo>
                      <a:pt x="383" y="16"/>
                    </a:lnTo>
                    <a:lnTo>
                      <a:pt x="377" y="16"/>
                    </a:lnTo>
                    <a:lnTo>
                      <a:pt x="371" y="16"/>
                    </a:lnTo>
                    <a:lnTo>
                      <a:pt x="365" y="17"/>
                    </a:lnTo>
                    <a:lnTo>
                      <a:pt x="358" y="18"/>
                    </a:lnTo>
                    <a:lnTo>
                      <a:pt x="352" y="20"/>
                    </a:lnTo>
                    <a:lnTo>
                      <a:pt x="346" y="21"/>
                    </a:lnTo>
                    <a:lnTo>
                      <a:pt x="340" y="24"/>
                    </a:lnTo>
                    <a:lnTo>
                      <a:pt x="334" y="26"/>
                    </a:lnTo>
                    <a:lnTo>
                      <a:pt x="328" y="29"/>
                    </a:lnTo>
                    <a:lnTo>
                      <a:pt x="322" y="32"/>
                    </a:lnTo>
                    <a:lnTo>
                      <a:pt x="317" y="35"/>
                    </a:lnTo>
                    <a:lnTo>
                      <a:pt x="311" y="38"/>
                    </a:lnTo>
                    <a:lnTo>
                      <a:pt x="307" y="41"/>
                    </a:lnTo>
                    <a:lnTo>
                      <a:pt x="304" y="44"/>
                    </a:lnTo>
                    <a:lnTo>
                      <a:pt x="300" y="46"/>
                    </a:lnTo>
                    <a:lnTo>
                      <a:pt x="296" y="49"/>
                    </a:lnTo>
                    <a:lnTo>
                      <a:pt x="293" y="52"/>
                    </a:lnTo>
                    <a:lnTo>
                      <a:pt x="290" y="55"/>
                    </a:lnTo>
                    <a:lnTo>
                      <a:pt x="287" y="58"/>
                    </a:lnTo>
                    <a:lnTo>
                      <a:pt x="283" y="61"/>
                    </a:lnTo>
                    <a:lnTo>
                      <a:pt x="283" y="62"/>
                    </a:lnTo>
                    <a:lnTo>
                      <a:pt x="285" y="63"/>
                    </a:lnTo>
                    <a:lnTo>
                      <a:pt x="286" y="63"/>
                    </a:lnTo>
                    <a:lnTo>
                      <a:pt x="287" y="64"/>
                    </a:lnTo>
                    <a:lnTo>
                      <a:pt x="287" y="66"/>
                    </a:lnTo>
                    <a:lnTo>
                      <a:pt x="289" y="75"/>
                    </a:lnTo>
                    <a:lnTo>
                      <a:pt x="289" y="76"/>
                    </a:lnTo>
                    <a:lnTo>
                      <a:pt x="289" y="77"/>
                    </a:lnTo>
                    <a:lnTo>
                      <a:pt x="289" y="78"/>
                    </a:lnTo>
                    <a:lnTo>
                      <a:pt x="289" y="79"/>
                    </a:lnTo>
                    <a:lnTo>
                      <a:pt x="288" y="79"/>
                    </a:lnTo>
                    <a:lnTo>
                      <a:pt x="286" y="80"/>
                    </a:lnTo>
                    <a:lnTo>
                      <a:pt x="285" y="80"/>
                    </a:lnTo>
                    <a:lnTo>
                      <a:pt x="283" y="79"/>
                    </a:lnTo>
                    <a:lnTo>
                      <a:pt x="273" y="73"/>
                    </a:lnTo>
                    <a:lnTo>
                      <a:pt x="272" y="74"/>
                    </a:lnTo>
                    <a:lnTo>
                      <a:pt x="271" y="74"/>
                    </a:lnTo>
                    <a:lnTo>
                      <a:pt x="270" y="74"/>
                    </a:lnTo>
                    <a:lnTo>
                      <a:pt x="269" y="74"/>
                    </a:lnTo>
                    <a:lnTo>
                      <a:pt x="261" y="70"/>
                    </a:lnTo>
                    <a:lnTo>
                      <a:pt x="253" y="67"/>
                    </a:lnTo>
                    <a:lnTo>
                      <a:pt x="245" y="66"/>
                    </a:lnTo>
                    <a:lnTo>
                      <a:pt x="237" y="66"/>
                    </a:lnTo>
                    <a:lnTo>
                      <a:pt x="229" y="67"/>
                    </a:lnTo>
                    <a:lnTo>
                      <a:pt x="220" y="68"/>
                    </a:lnTo>
                    <a:lnTo>
                      <a:pt x="212" y="69"/>
                    </a:lnTo>
                    <a:lnTo>
                      <a:pt x="204" y="71"/>
                    </a:lnTo>
                    <a:lnTo>
                      <a:pt x="195" y="74"/>
                    </a:lnTo>
                    <a:lnTo>
                      <a:pt x="187" y="77"/>
                    </a:lnTo>
                    <a:lnTo>
                      <a:pt x="179" y="82"/>
                    </a:lnTo>
                    <a:lnTo>
                      <a:pt x="171" y="87"/>
                    </a:lnTo>
                    <a:lnTo>
                      <a:pt x="165" y="91"/>
                    </a:lnTo>
                    <a:lnTo>
                      <a:pt x="158" y="96"/>
                    </a:lnTo>
                    <a:lnTo>
                      <a:pt x="152" y="102"/>
                    </a:lnTo>
                    <a:lnTo>
                      <a:pt x="145" y="108"/>
                    </a:lnTo>
                    <a:lnTo>
                      <a:pt x="133" y="124"/>
                    </a:lnTo>
                    <a:lnTo>
                      <a:pt x="136" y="124"/>
                    </a:lnTo>
                    <a:lnTo>
                      <a:pt x="138" y="124"/>
                    </a:lnTo>
                    <a:lnTo>
                      <a:pt x="141" y="123"/>
                    </a:lnTo>
                    <a:lnTo>
                      <a:pt x="142" y="123"/>
                    </a:lnTo>
                    <a:lnTo>
                      <a:pt x="145" y="124"/>
                    </a:lnTo>
                    <a:lnTo>
                      <a:pt x="147" y="124"/>
                    </a:lnTo>
                    <a:lnTo>
                      <a:pt x="150" y="125"/>
                    </a:lnTo>
                    <a:lnTo>
                      <a:pt x="151" y="128"/>
                    </a:lnTo>
                    <a:lnTo>
                      <a:pt x="156" y="139"/>
                    </a:lnTo>
                    <a:lnTo>
                      <a:pt x="155" y="139"/>
                    </a:lnTo>
                    <a:lnTo>
                      <a:pt x="154" y="140"/>
                    </a:lnTo>
                    <a:lnTo>
                      <a:pt x="153" y="139"/>
                    </a:lnTo>
                    <a:lnTo>
                      <a:pt x="152" y="139"/>
                    </a:lnTo>
                    <a:lnTo>
                      <a:pt x="151" y="138"/>
                    </a:lnTo>
                    <a:lnTo>
                      <a:pt x="150" y="138"/>
                    </a:lnTo>
                    <a:lnTo>
                      <a:pt x="147" y="138"/>
                    </a:lnTo>
                    <a:lnTo>
                      <a:pt x="144" y="138"/>
                    </a:lnTo>
                    <a:lnTo>
                      <a:pt x="141" y="139"/>
                    </a:lnTo>
                    <a:lnTo>
                      <a:pt x="138" y="139"/>
                    </a:lnTo>
                    <a:lnTo>
                      <a:pt x="134" y="140"/>
                    </a:lnTo>
                    <a:lnTo>
                      <a:pt x="131" y="141"/>
                    </a:lnTo>
                    <a:lnTo>
                      <a:pt x="127" y="142"/>
                    </a:lnTo>
                    <a:lnTo>
                      <a:pt x="124" y="143"/>
                    </a:lnTo>
                    <a:lnTo>
                      <a:pt x="123" y="145"/>
                    </a:lnTo>
                    <a:lnTo>
                      <a:pt x="122" y="147"/>
                    </a:lnTo>
                    <a:lnTo>
                      <a:pt x="122" y="149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1" y="156"/>
                    </a:lnTo>
                    <a:lnTo>
                      <a:pt x="120" y="158"/>
                    </a:lnTo>
                    <a:lnTo>
                      <a:pt x="118" y="159"/>
                    </a:lnTo>
                    <a:lnTo>
                      <a:pt x="116" y="158"/>
                    </a:lnTo>
                    <a:lnTo>
                      <a:pt x="113" y="155"/>
                    </a:lnTo>
                    <a:lnTo>
                      <a:pt x="110" y="152"/>
                    </a:lnTo>
                    <a:lnTo>
                      <a:pt x="107" y="149"/>
                    </a:lnTo>
                    <a:lnTo>
                      <a:pt x="98" y="152"/>
                    </a:lnTo>
                    <a:lnTo>
                      <a:pt x="90" y="156"/>
                    </a:lnTo>
                    <a:lnTo>
                      <a:pt x="83" y="161"/>
                    </a:lnTo>
                    <a:lnTo>
                      <a:pt x="75" y="165"/>
                    </a:lnTo>
                    <a:lnTo>
                      <a:pt x="68" y="171"/>
                    </a:lnTo>
                    <a:lnTo>
                      <a:pt x="61" y="177"/>
                    </a:lnTo>
                    <a:lnTo>
                      <a:pt x="55" y="183"/>
                    </a:lnTo>
                    <a:lnTo>
                      <a:pt x="49" y="189"/>
                    </a:lnTo>
                    <a:lnTo>
                      <a:pt x="45" y="196"/>
                    </a:lnTo>
                    <a:lnTo>
                      <a:pt x="40" y="202"/>
                    </a:lnTo>
                    <a:lnTo>
                      <a:pt x="37" y="209"/>
                    </a:lnTo>
                    <a:lnTo>
                      <a:pt x="33" y="215"/>
                    </a:lnTo>
                    <a:lnTo>
                      <a:pt x="30" y="223"/>
                    </a:lnTo>
                    <a:lnTo>
                      <a:pt x="27" y="230"/>
                    </a:lnTo>
                    <a:lnTo>
                      <a:pt x="23" y="238"/>
                    </a:lnTo>
                    <a:lnTo>
                      <a:pt x="21" y="244"/>
                    </a:lnTo>
                    <a:lnTo>
                      <a:pt x="19" y="252"/>
                    </a:lnTo>
                    <a:lnTo>
                      <a:pt x="17" y="260"/>
                    </a:lnTo>
                    <a:lnTo>
                      <a:pt x="16" y="267"/>
                    </a:lnTo>
                    <a:lnTo>
                      <a:pt x="15" y="274"/>
                    </a:lnTo>
                    <a:lnTo>
                      <a:pt x="14" y="282"/>
                    </a:lnTo>
                    <a:lnTo>
                      <a:pt x="14" y="289"/>
                    </a:lnTo>
                    <a:lnTo>
                      <a:pt x="15" y="296"/>
                    </a:lnTo>
                    <a:lnTo>
                      <a:pt x="16" y="304"/>
                    </a:lnTo>
                    <a:lnTo>
                      <a:pt x="17" y="309"/>
                    </a:lnTo>
                    <a:lnTo>
                      <a:pt x="18" y="313"/>
                    </a:lnTo>
                    <a:lnTo>
                      <a:pt x="20" y="317"/>
                    </a:lnTo>
                    <a:lnTo>
                      <a:pt x="22" y="322"/>
                    </a:lnTo>
                    <a:lnTo>
                      <a:pt x="25" y="327"/>
                    </a:lnTo>
                    <a:lnTo>
                      <a:pt x="27" y="331"/>
                    </a:lnTo>
                    <a:lnTo>
                      <a:pt x="30" y="336"/>
                    </a:lnTo>
                    <a:lnTo>
                      <a:pt x="33" y="339"/>
                    </a:lnTo>
                    <a:lnTo>
                      <a:pt x="35" y="342"/>
                    </a:lnTo>
                    <a:lnTo>
                      <a:pt x="38" y="345"/>
                    </a:lnTo>
                    <a:lnTo>
                      <a:pt x="40" y="347"/>
                    </a:lnTo>
                    <a:lnTo>
                      <a:pt x="45" y="348"/>
                    </a:lnTo>
                    <a:lnTo>
                      <a:pt x="45" y="346"/>
                    </a:lnTo>
                    <a:lnTo>
                      <a:pt x="45" y="343"/>
                    </a:lnTo>
                    <a:lnTo>
                      <a:pt x="45" y="341"/>
                    </a:lnTo>
                    <a:lnTo>
                      <a:pt x="45" y="338"/>
                    </a:lnTo>
                    <a:lnTo>
                      <a:pt x="46" y="337"/>
                    </a:lnTo>
                    <a:lnTo>
                      <a:pt x="46" y="335"/>
                    </a:lnTo>
                    <a:lnTo>
                      <a:pt x="47" y="333"/>
                    </a:lnTo>
                    <a:lnTo>
                      <a:pt x="48" y="330"/>
                    </a:lnTo>
                    <a:lnTo>
                      <a:pt x="50" y="331"/>
                    </a:lnTo>
                    <a:lnTo>
                      <a:pt x="52" y="333"/>
                    </a:lnTo>
                    <a:lnTo>
                      <a:pt x="53" y="334"/>
                    </a:lnTo>
                    <a:lnTo>
                      <a:pt x="55" y="336"/>
                    </a:lnTo>
                    <a:lnTo>
                      <a:pt x="56" y="338"/>
                    </a:lnTo>
                    <a:lnTo>
                      <a:pt x="57" y="339"/>
                    </a:lnTo>
                    <a:lnTo>
                      <a:pt x="57" y="341"/>
                    </a:lnTo>
                    <a:lnTo>
                      <a:pt x="57" y="343"/>
                    </a:lnTo>
                    <a:lnTo>
                      <a:pt x="57" y="345"/>
                    </a:lnTo>
                    <a:lnTo>
                      <a:pt x="57" y="347"/>
                    </a:lnTo>
                    <a:lnTo>
                      <a:pt x="56" y="349"/>
                    </a:lnTo>
                    <a:lnTo>
                      <a:pt x="56" y="352"/>
                    </a:lnTo>
                    <a:lnTo>
                      <a:pt x="59" y="353"/>
                    </a:lnTo>
                    <a:lnTo>
                      <a:pt x="61" y="354"/>
                    </a:lnTo>
                    <a:lnTo>
                      <a:pt x="64" y="356"/>
                    </a:lnTo>
                    <a:lnTo>
                      <a:pt x="65" y="357"/>
                    </a:lnTo>
                    <a:lnTo>
                      <a:pt x="67" y="363"/>
                    </a:lnTo>
                    <a:lnTo>
                      <a:pt x="65" y="363"/>
                    </a:lnTo>
                    <a:lnTo>
                      <a:pt x="64" y="363"/>
                    </a:lnTo>
                    <a:lnTo>
                      <a:pt x="62" y="363"/>
                    </a:lnTo>
                    <a:lnTo>
                      <a:pt x="60" y="363"/>
                    </a:lnTo>
                    <a:lnTo>
                      <a:pt x="59" y="363"/>
                    </a:lnTo>
                    <a:lnTo>
                      <a:pt x="58" y="363"/>
                    </a:lnTo>
                    <a:lnTo>
                      <a:pt x="57" y="363"/>
                    </a:lnTo>
                    <a:lnTo>
                      <a:pt x="56" y="363"/>
                    </a:lnTo>
                    <a:lnTo>
                      <a:pt x="57" y="370"/>
                    </a:lnTo>
                    <a:lnTo>
                      <a:pt x="58" y="377"/>
                    </a:lnTo>
                    <a:lnTo>
                      <a:pt x="60" y="385"/>
                    </a:lnTo>
                    <a:lnTo>
                      <a:pt x="63" y="391"/>
                    </a:lnTo>
                    <a:lnTo>
                      <a:pt x="65" y="399"/>
                    </a:lnTo>
                    <a:lnTo>
                      <a:pt x="69" y="406"/>
                    </a:lnTo>
                    <a:lnTo>
                      <a:pt x="74" y="412"/>
                    </a:lnTo>
                    <a:lnTo>
                      <a:pt x="79" y="417"/>
                    </a:lnTo>
                    <a:lnTo>
                      <a:pt x="85" y="423"/>
                    </a:lnTo>
                    <a:lnTo>
                      <a:pt x="91" y="428"/>
                    </a:lnTo>
                    <a:lnTo>
                      <a:pt x="98" y="433"/>
                    </a:lnTo>
                    <a:lnTo>
                      <a:pt x="106" y="437"/>
                    </a:lnTo>
                    <a:lnTo>
                      <a:pt x="114" y="440"/>
                    </a:lnTo>
                    <a:lnTo>
                      <a:pt x="122" y="444"/>
                    </a:lnTo>
                    <a:lnTo>
                      <a:pt x="131" y="447"/>
                    </a:lnTo>
                    <a:lnTo>
                      <a:pt x="139" y="450"/>
                    </a:lnTo>
                    <a:lnTo>
                      <a:pt x="146" y="452"/>
                    </a:lnTo>
                    <a:lnTo>
                      <a:pt x="153" y="453"/>
                    </a:lnTo>
                    <a:lnTo>
                      <a:pt x="159" y="455"/>
                    </a:lnTo>
                    <a:lnTo>
                      <a:pt x="166" y="456"/>
                    </a:lnTo>
                    <a:lnTo>
                      <a:pt x="172" y="456"/>
                    </a:lnTo>
                    <a:lnTo>
                      <a:pt x="178" y="457"/>
                    </a:lnTo>
                    <a:lnTo>
                      <a:pt x="185" y="457"/>
                    </a:lnTo>
                    <a:lnTo>
                      <a:pt x="191" y="456"/>
                    </a:lnTo>
                    <a:lnTo>
                      <a:pt x="197" y="455"/>
                    </a:lnTo>
                    <a:lnTo>
                      <a:pt x="197" y="454"/>
                    </a:lnTo>
                    <a:lnTo>
                      <a:pt x="198" y="453"/>
                    </a:lnTo>
                    <a:lnTo>
                      <a:pt x="198" y="452"/>
                    </a:lnTo>
                    <a:lnTo>
                      <a:pt x="199" y="452"/>
                    </a:lnTo>
                    <a:lnTo>
                      <a:pt x="200" y="453"/>
                    </a:lnTo>
                    <a:lnTo>
                      <a:pt x="202" y="454"/>
                    </a:lnTo>
                    <a:lnTo>
                      <a:pt x="204" y="455"/>
                    </a:lnTo>
                    <a:lnTo>
                      <a:pt x="207" y="455"/>
                    </a:lnTo>
                    <a:lnTo>
                      <a:pt x="208" y="455"/>
                    </a:lnTo>
                    <a:lnTo>
                      <a:pt x="210" y="454"/>
                    </a:lnTo>
                    <a:lnTo>
                      <a:pt x="212" y="454"/>
                    </a:lnTo>
                    <a:lnTo>
                      <a:pt x="214" y="453"/>
                    </a:lnTo>
                    <a:lnTo>
                      <a:pt x="216" y="453"/>
                    </a:lnTo>
                    <a:lnTo>
                      <a:pt x="218" y="452"/>
                    </a:lnTo>
                    <a:lnTo>
                      <a:pt x="220" y="452"/>
                    </a:lnTo>
                    <a:lnTo>
                      <a:pt x="221" y="452"/>
                    </a:lnTo>
                    <a:lnTo>
                      <a:pt x="222" y="454"/>
                    </a:lnTo>
                    <a:lnTo>
                      <a:pt x="224" y="456"/>
                    </a:lnTo>
                    <a:lnTo>
                      <a:pt x="225" y="457"/>
                    </a:lnTo>
                    <a:lnTo>
                      <a:pt x="225" y="459"/>
                    </a:lnTo>
                    <a:lnTo>
                      <a:pt x="226" y="461"/>
                    </a:lnTo>
                    <a:lnTo>
                      <a:pt x="227" y="463"/>
                    </a:lnTo>
                    <a:lnTo>
                      <a:pt x="228" y="464"/>
                    </a:lnTo>
                    <a:lnTo>
                      <a:pt x="228" y="466"/>
                    </a:lnTo>
                    <a:lnTo>
                      <a:pt x="223" y="470"/>
                    </a:lnTo>
                    <a:lnTo>
                      <a:pt x="231" y="475"/>
                    </a:lnTo>
                    <a:lnTo>
                      <a:pt x="238" y="479"/>
                    </a:lnTo>
                    <a:lnTo>
                      <a:pt x="244" y="482"/>
                    </a:lnTo>
                    <a:lnTo>
                      <a:pt x="251" y="486"/>
                    </a:lnTo>
                    <a:lnTo>
                      <a:pt x="259" y="488"/>
                    </a:lnTo>
                    <a:lnTo>
                      <a:pt x="266" y="491"/>
                    </a:lnTo>
                    <a:lnTo>
                      <a:pt x="272" y="494"/>
                    </a:lnTo>
                    <a:lnTo>
                      <a:pt x="279" y="496"/>
                    </a:lnTo>
                    <a:lnTo>
                      <a:pt x="286" y="498"/>
                    </a:lnTo>
                    <a:lnTo>
                      <a:pt x="313" y="503"/>
                    </a:lnTo>
                    <a:lnTo>
                      <a:pt x="322" y="504"/>
                    </a:lnTo>
                    <a:lnTo>
                      <a:pt x="330" y="505"/>
                    </a:lnTo>
                    <a:lnTo>
                      <a:pt x="339" y="506"/>
                    </a:lnTo>
                    <a:lnTo>
                      <a:pt x="347" y="507"/>
                    </a:lnTo>
                    <a:lnTo>
                      <a:pt x="355" y="508"/>
                    </a:lnTo>
                    <a:lnTo>
                      <a:pt x="364" y="508"/>
                    </a:lnTo>
                    <a:lnTo>
                      <a:pt x="373" y="508"/>
                    </a:lnTo>
                    <a:lnTo>
                      <a:pt x="381" y="508"/>
                    </a:lnTo>
                    <a:lnTo>
                      <a:pt x="390" y="507"/>
                    </a:lnTo>
                    <a:lnTo>
                      <a:pt x="398" y="506"/>
                    </a:lnTo>
                    <a:lnTo>
                      <a:pt x="406" y="504"/>
                    </a:lnTo>
                    <a:lnTo>
                      <a:pt x="415" y="502"/>
                    </a:lnTo>
                    <a:lnTo>
                      <a:pt x="424" y="499"/>
                    </a:lnTo>
                    <a:lnTo>
                      <a:pt x="431" y="496"/>
                    </a:lnTo>
                    <a:lnTo>
                      <a:pt x="440" y="492"/>
                    </a:lnTo>
                    <a:lnTo>
                      <a:pt x="449" y="488"/>
                    </a:lnTo>
                    <a:lnTo>
                      <a:pt x="449" y="487"/>
                    </a:lnTo>
                    <a:lnTo>
                      <a:pt x="450" y="486"/>
                    </a:lnTo>
                    <a:lnTo>
                      <a:pt x="450" y="485"/>
                    </a:lnTo>
                    <a:lnTo>
                      <a:pt x="451" y="484"/>
                    </a:lnTo>
                    <a:lnTo>
                      <a:pt x="451" y="483"/>
                    </a:lnTo>
                    <a:lnTo>
                      <a:pt x="450" y="482"/>
                    </a:lnTo>
                    <a:lnTo>
                      <a:pt x="448" y="481"/>
                    </a:lnTo>
                    <a:lnTo>
                      <a:pt x="447" y="480"/>
                    </a:lnTo>
                    <a:lnTo>
                      <a:pt x="446" y="477"/>
                    </a:lnTo>
                    <a:lnTo>
                      <a:pt x="446" y="476"/>
                    </a:lnTo>
                    <a:lnTo>
                      <a:pt x="445" y="475"/>
                    </a:lnTo>
                    <a:lnTo>
                      <a:pt x="445" y="474"/>
                    </a:lnTo>
                    <a:lnTo>
                      <a:pt x="446" y="473"/>
                    </a:lnTo>
                    <a:lnTo>
                      <a:pt x="447" y="472"/>
                    </a:lnTo>
                    <a:lnTo>
                      <a:pt x="448" y="471"/>
                    </a:lnTo>
                    <a:lnTo>
                      <a:pt x="449" y="471"/>
                    </a:lnTo>
                    <a:lnTo>
                      <a:pt x="450" y="470"/>
                    </a:lnTo>
                    <a:lnTo>
                      <a:pt x="453" y="471"/>
                    </a:lnTo>
                    <a:lnTo>
                      <a:pt x="458" y="472"/>
                    </a:lnTo>
                    <a:lnTo>
                      <a:pt x="462" y="473"/>
                    </a:lnTo>
                    <a:lnTo>
                      <a:pt x="467" y="474"/>
                    </a:lnTo>
                    <a:lnTo>
                      <a:pt x="471" y="475"/>
                    </a:lnTo>
                    <a:lnTo>
                      <a:pt x="476" y="476"/>
                    </a:lnTo>
                    <a:lnTo>
                      <a:pt x="479" y="476"/>
                    </a:lnTo>
                    <a:lnTo>
                      <a:pt x="483" y="477"/>
                    </a:lnTo>
                    <a:lnTo>
                      <a:pt x="492" y="478"/>
                    </a:lnTo>
                    <a:lnTo>
                      <a:pt x="501" y="478"/>
                    </a:lnTo>
                    <a:lnTo>
                      <a:pt x="510" y="479"/>
                    </a:lnTo>
                    <a:lnTo>
                      <a:pt x="519" y="478"/>
                    </a:lnTo>
                    <a:lnTo>
                      <a:pt x="528" y="478"/>
                    </a:lnTo>
                    <a:lnTo>
                      <a:pt x="537" y="477"/>
                    </a:lnTo>
                    <a:lnTo>
                      <a:pt x="546" y="476"/>
                    </a:lnTo>
                    <a:lnTo>
                      <a:pt x="554" y="474"/>
                    </a:lnTo>
                    <a:lnTo>
                      <a:pt x="564" y="471"/>
                    </a:lnTo>
                    <a:lnTo>
                      <a:pt x="573" y="469"/>
                    </a:lnTo>
                    <a:lnTo>
                      <a:pt x="581" y="466"/>
                    </a:lnTo>
                    <a:lnTo>
                      <a:pt x="590" y="463"/>
                    </a:lnTo>
                    <a:lnTo>
                      <a:pt x="599" y="460"/>
                    </a:lnTo>
                    <a:lnTo>
                      <a:pt x="607" y="455"/>
                    </a:lnTo>
                    <a:lnTo>
                      <a:pt x="616" y="451"/>
                    </a:lnTo>
                    <a:lnTo>
                      <a:pt x="624" y="445"/>
                    </a:lnTo>
                    <a:lnTo>
                      <a:pt x="628" y="442"/>
                    </a:lnTo>
                    <a:lnTo>
                      <a:pt x="630" y="440"/>
                    </a:lnTo>
                    <a:lnTo>
                      <a:pt x="633" y="438"/>
                    </a:lnTo>
                    <a:lnTo>
                      <a:pt x="637" y="435"/>
                    </a:lnTo>
                    <a:lnTo>
                      <a:pt x="639" y="432"/>
                    </a:lnTo>
                    <a:lnTo>
                      <a:pt x="642" y="429"/>
                    </a:lnTo>
                    <a:lnTo>
                      <a:pt x="646" y="426"/>
                    </a:lnTo>
                    <a:lnTo>
                      <a:pt x="649" y="423"/>
                    </a:lnTo>
                    <a:lnTo>
                      <a:pt x="651" y="424"/>
                    </a:lnTo>
                    <a:lnTo>
                      <a:pt x="652" y="425"/>
                    </a:lnTo>
                    <a:lnTo>
                      <a:pt x="653" y="426"/>
                    </a:lnTo>
                    <a:lnTo>
                      <a:pt x="654" y="428"/>
                    </a:lnTo>
                    <a:lnTo>
                      <a:pt x="655" y="431"/>
                    </a:lnTo>
                    <a:lnTo>
                      <a:pt x="656" y="433"/>
                    </a:lnTo>
                    <a:lnTo>
                      <a:pt x="657" y="436"/>
                    </a:lnTo>
                    <a:lnTo>
                      <a:pt x="657" y="438"/>
                    </a:lnTo>
                    <a:lnTo>
                      <a:pt x="656" y="439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45" y="449"/>
                    </a:lnTo>
                    <a:lnTo>
                      <a:pt x="635" y="457"/>
                    </a:lnTo>
                    <a:lnTo>
                      <a:pt x="624" y="464"/>
                    </a:lnTo>
                    <a:lnTo>
                      <a:pt x="612" y="471"/>
                    </a:lnTo>
                    <a:lnTo>
                      <a:pt x="601" y="477"/>
                    </a:lnTo>
                    <a:lnTo>
                      <a:pt x="588" y="482"/>
                    </a:lnTo>
                    <a:lnTo>
                      <a:pt x="576" y="486"/>
                    </a:lnTo>
                    <a:lnTo>
                      <a:pt x="563" y="489"/>
                    </a:lnTo>
                    <a:lnTo>
                      <a:pt x="551" y="491"/>
                    </a:lnTo>
                    <a:lnTo>
                      <a:pt x="537" y="493"/>
                    </a:lnTo>
                    <a:lnTo>
                      <a:pt x="524" y="494"/>
                    </a:lnTo>
                    <a:lnTo>
                      <a:pt x="511" y="494"/>
                    </a:lnTo>
                    <a:lnTo>
                      <a:pt x="499" y="494"/>
                    </a:lnTo>
                    <a:lnTo>
                      <a:pt x="486" y="492"/>
                    </a:lnTo>
                    <a:lnTo>
                      <a:pt x="474" y="490"/>
                    </a:lnTo>
                    <a:lnTo>
                      <a:pt x="462" y="487"/>
                    </a:lnTo>
                    <a:lnTo>
                      <a:pt x="462" y="489"/>
                    </a:lnTo>
                    <a:lnTo>
                      <a:pt x="464" y="492"/>
                    </a:lnTo>
                    <a:lnTo>
                      <a:pt x="465" y="494"/>
                    </a:lnTo>
                    <a:lnTo>
                      <a:pt x="464" y="498"/>
                    </a:lnTo>
                    <a:lnTo>
                      <a:pt x="439" y="512"/>
                    </a:lnTo>
                    <a:lnTo>
                      <a:pt x="431" y="514"/>
                    </a:lnTo>
                    <a:lnTo>
                      <a:pt x="424" y="517"/>
                    </a:lnTo>
                    <a:lnTo>
                      <a:pt x="415" y="519"/>
                    </a:lnTo>
                    <a:lnTo>
                      <a:pt x="407" y="521"/>
                    </a:lnTo>
                    <a:lnTo>
                      <a:pt x="399" y="523"/>
                    </a:lnTo>
                    <a:lnTo>
                      <a:pt x="392" y="524"/>
                    </a:lnTo>
                    <a:lnTo>
                      <a:pt x="384" y="524"/>
                    </a:lnTo>
                    <a:lnTo>
                      <a:pt x="376" y="525"/>
                    </a:lnTo>
                    <a:lnTo>
                      <a:pt x="375" y="525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3" name="Rectangle 83">
                <a:extLst>
                  <a:ext uri="{FF2B5EF4-FFF2-40B4-BE49-F238E27FC236}">
                    <a16:creationId xmlns:a16="http://schemas.microsoft.com/office/drawing/2014/main" id="{C78B4E71-761F-456B-A70C-E860E24D9B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521" y="2189"/>
                <a:ext cx="646" cy="238"/>
              </a:xfrm>
              <a:prstGeom prst="rect">
                <a:avLst/>
              </a:prstGeom>
              <a:solidFill>
                <a:srgbClr val="CCFFFF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GB" sz="15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charset="0"/>
                  </a:rPr>
                  <a:t>Internet</a:t>
                </a:r>
                <a:endParaRPr lang="en-GB" sz="1500" b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02484" name="Rectangle 84">
            <a:extLst>
              <a:ext uri="{FF2B5EF4-FFF2-40B4-BE49-F238E27FC236}">
                <a16:creationId xmlns:a16="http://schemas.microsoft.com/office/drawing/2014/main" id="{4BD692B1-FFA5-492B-BE7C-1624ACF06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54" y="82302"/>
            <a:ext cx="858020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 implementation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487" name="Line 87">
            <a:extLst>
              <a:ext uri="{FF2B5EF4-FFF2-40B4-BE49-F238E27FC236}">
                <a16:creationId xmlns:a16="http://schemas.microsoft.com/office/drawing/2014/main" id="{3FA7754F-1DFC-4B52-9C5A-092778B81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9273" y="1196752"/>
            <a:ext cx="678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174F46-7135-4BA7-85EB-C1B24EFA48EA}"/>
              </a:ext>
            </a:extLst>
          </p:cNvPr>
          <p:cNvSpPr/>
          <p:nvPr/>
        </p:nvSpPr>
        <p:spPr>
          <a:xfrm>
            <a:off x="1880731" y="5608035"/>
            <a:ext cx="8463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s_client</a:t>
            </a:r>
            <a:r>
              <a:rPr lang="en-US" dirty="0"/>
              <a:t> -connect facebook.com:443 -</a:t>
            </a:r>
            <a:r>
              <a:rPr lang="en-US" dirty="0" err="1"/>
              <a:t>showcerts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A8917-1E7E-414A-AD0E-FAEFE1EBD23E}"/>
              </a:ext>
            </a:extLst>
          </p:cNvPr>
          <p:cNvSpPr txBox="1"/>
          <p:nvPr/>
        </p:nvSpPr>
        <p:spPr>
          <a:xfrm>
            <a:off x="2022224" y="3950577"/>
            <a:ext cx="58565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Server certificate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Root CA certificate (CA Public key)</a:t>
            </a:r>
          </a:p>
        </p:txBody>
      </p:sp>
    </p:spTree>
    <p:extLst>
      <p:ext uri="{BB962C8B-B14F-4D97-AF65-F5344CB8AC3E}">
        <p14:creationId xmlns:p14="http://schemas.microsoft.com/office/powerpoint/2010/main" val="123377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D14ACA-CC90-4C8B-93EB-07F5EE641811}"/>
              </a:ext>
            </a:extLst>
          </p:cNvPr>
          <p:cNvSpPr/>
          <p:nvPr/>
        </p:nvSpPr>
        <p:spPr>
          <a:xfrm>
            <a:off x="5333371" y="1023552"/>
            <a:ext cx="5352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Certificates-based authentication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36E08-AE66-4088-B74D-76E323ED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11" y="1558812"/>
            <a:ext cx="3666400" cy="45492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71780F-ED05-4E79-A1A0-C561613623E6}"/>
              </a:ext>
            </a:extLst>
          </p:cNvPr>
          <p:cNvSpPr/>
          <p:nvPr/>
        </p:nvSpPr>
        <p:spPr>
          <a:xfrm>
            <a:off x="2060068" y="1097148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65791A-FE7D-4AE6-8084-D04B36B59A55}"/>
              </a:ext>
            </a:extLst>
          </p:cNvPr>
          <p:cNvSpPr/>
          <p:nvPr/>
        </p:nvSpPr>
        <p:spPr>
          <a:xfrm>
            <a:off x="2060068" y="1572007"/>
            <a:ext cx="306045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PKI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Payload?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Trusted CA?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Semi-Trusted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Zero-Trusted 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6A22C-6C6B-45B8-BEA4-FA01F81B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26" y="3712233"/>
            <a:ext cx="4477249" cy="21222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4E3A32-348D-469A-BBFC-D8F260C8EB7B}"/>
              </a:ext>
            </a:extLst>
          </p:cNvPr>
          <p:cNvSpPr/>
          <p:nvPr/>
        </p:nvSpPr>
        <p:spPr>
          <a:xfrm>
            <a:off x="1127448" y="72574"/>
            <a:ext cx="666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server/resources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044" y="31390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616834" y="2475303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4" y="2475303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18863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18863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B2ED72-2962-4AD0-9FC7-5F03468DA910}"/>
              </a:ext>
            </a:extLst>
          </p:cNvPr>
          <p:cNvSpPr txBox="1"/>
          <p:nvPr/>
        </p:nvSpPr>
        <p:spPr>
          <a:xfrm>
            <a:off x="779871" y="3421693"/>
            <a:ext cx="64347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FF0000"/>
                </a:solidFill>
              </a:rPr>
              <a:t>How the server authenticate the user?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435" y="4305462"/>
            <a:ext cx="1021246" cy="94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F2D36-FFB3-44B6-933B-FDC554B1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948" y="4608457"/>
            <a:ext cx="628679" cy="7761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8B81C2-34E1-43D3-AE1C-17DC5E1B8FC6}"/>
              </a:ext>
            </a:extLst>
          </p:cNvPr>
          <p:cNvSpPr txBox="1"/>
          <p:nvPr/>
        </p:nvSpPr>
        <p:spPr>
          <a:xfrm>
            <a:off x="4063993" y="4357451"/>
            <a:ext cx="3749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pre-shared secrets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035F97-7A89-4D13-93D2-E311ADDB7883}"/>
                  </a:ext>
                </a:extLst>
              </p:cNvPr>
              <p:cNvSpPr txBox="1"/>
              <p:nvPr/>
            </p:nvSpPr>
            <p:spPr>
              <a:xfrm>
                <a:off x="2424328" y="5247130"/>
                <a:ext cx="15729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𝑎𝑟𝑒𝑑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035F97-7A89-4D13-93D2-E311ADDB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28" y="5247130"/>
                <a:ext cx="157293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F350B0-019A-444D-A4A5-E7BB745F435F}"/>
                  </a:ext>
                </a:extLst>
              </p:cNvPr>
              <p:cNvSpPr txBox="1"/>
              <p:nvPr/>
            </p:nvSpPr>
            <p:spPr>
              <a:xfrm>
                <a:off x="7786824" y="5430717"/>
                <a:ext cx="2598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𝑎𝑟𝑒𝑑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F350B0-019A-444D-A4A5-E7BB745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824" y="5430717"/>
                <a:ext cx="25987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88C62A-05D6-450F-BA01-54BC4ADB4A1F}"/>
                  </a:ext>
                </a:extLst>
              </p:cNvPr>
              <p:cNvSpPr txBox="1"/>
              <p:nvPr/>
            </p:nvSpPr>
            <p:spPr>
              <a:xfrm>
                <a:off x="2477436" y="5775748"/>
                <a:ext cx="1177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𝑝𝑤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88C62A-05D6-450F-BA01-54BC4ADB4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436" y="5775748"/>
                <a:ext cx="1177823" cy="523220"/>
              </a:xfrm>
              <a:prstGeom prst="rect">
                <a:avLst/>
              </a:prstGeom>
              <a:blipFill>
                <a:blip r:embed="rId10"/>
                <a:stretch>
                  <a:fillRect l="-10309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82C3F3-715E-4ADC-9E2A-30EC3E5FF462}"/>
                  </a:ext>
                </a:extLst>
              </p:cNvPr>
              <p:cNvSpPr txBox="1"/>
              <p:nvPr/>
            </p:nvSpPr>
            <p:spPr>
              <a:xfrm>
                <a:off x="7991113" y="5852543"/>
                <a:ext cx="1674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82C3F3-715E-4ADC-9E2A-30EC3E5F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113" y="5852543"/>
                <a:ext cx="1674754" cy="523220"/>
              </a:xfrm>
              <a:prstGeom prst="rect">
                <a:avLst/>
              </a:prstGeom>
              <a:blipFill>
                <a:blip r:embed="rId11"/>
                <a:stretch>
                  <a:fillRect l="-763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30CFF3-A358-44F5-A6B0-F3F84A7A4F4A}"/>
              </a:ext>
            </a:extLst>
          </p:cNvPr>
          <p:cNvCxnSpPr/>
          <p:nvPr/>
        </p:nvCxnSpPr>
        <p:spPr bwMode="auto">
          <a:xfrm>
            <a:off x="3997259" y="4996531"/>
            <a:ext cx="38166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F0374D-623B-43D5-A9A1-0F257FFC26FE}"/>
              </a:ext>
            </a:extLst>
          </p:cNvPr>
          <p:cNvCxnSpPr/>
          <p:nvPr/>
        </p:nvCxnSpPr>
        <p:spPr bwMode="auto">
          <a:xfrm>
            <a:off x="1703512" y="3180105"/>
            <a:ext cx="87849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073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B6F046-EDC9-4E03-AEAB-40BCBEC18494}"/>
              </a:ext>
            </a:extLst>
          </p:cNvPr>
          <p:cNvSpPr/>
          <p:nvPr/>
        </p:nvSpPr>
        <p:spPr>
          <a:xfrm>
            <a:off x="2279576" y="836713"/>
            <a:ext cx="54236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 Password-based Authentication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AA811C7-C7EE-42AE-A85D-0E8341736D92}"/>
              </a:ext>
            </a:extLst>
          </p:cNvPr>
          <p:cNvSpPr txBox="1">
            <a:spLocks noChangeArrowheads="1"/>
          </p:cNvSpPr>
          <p:nvPr/>
        </p:nvSpPr>
        <p:spPr>
          <a:xfrm>
            <a:off x="2063553" y="2756951"/>
            <a:ext cx="2231653" cy="648744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  <a:endParaRPr lang="en-US" sz="2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  <a:defRPr/>
            </a:pPr>
            <a:endParaRPr lang="en-US" sz="2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29187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88E5D-A1D9-41EC-AD4F-6A15D145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69" y="1328277"/>
            <a:ext cx="1021246" cy="941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4AA28-4A28-4FEB-82D7-9F7C3038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134" y="931411"/>
            <a:ext cx="628679" cy="776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978CCF-72A4-4218-9AAA-7807D492FD6D}"/>
                  </a:ext>
                </a:extLst>
              </p:cNvPr>
              <p:cNvSpPr txBox="1"/>
              <p:nvPr/>
            </p:nvSpPr>
            <p:spPr>
              <a:xfrm>
                <a:off x="2517475" y="2211352"/>
                <a:ext cx="1777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978CCF-72A4-4218-9AAA-7807D492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75" y="2211352"/>
                <a:ext cx="177773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8975D-7FAE-41C0-A74B-584510BAF8EE}"/>
                  </a:ext>
                </a:extLst>
              </p:cNvPr>
              <p:cNvSpPr txBox="1"/>
              <p:nvPr/>
            </p:nvSpPr>
            <p:spPr>
              <a:xfrm>
                <a:off x="7164534" y="1707559"/>
                <a:ext cx="34092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8975D-7FAE-41C0-A74B-584510BAF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4" y="1707559"/>
                <a:ext cx="34092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09C231-F669-4363-8A9D-6C13B503254D}"/>
                  </a:ext>
                </a:extLst>
              </p:cNvPr>
              <p:cNvSpPr txBox="1"/>
              <p:nvPr/>
            </p:nvSpPr>
            <p:spPr>
              <a:xfrm>
                <a:off x="2123972" y="4071227"/>
                <a:ext cx="50405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Provide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/>
                  <a:t> to server?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09C231-F669-4363-8A9D-6C13B5032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72" y="4071227"/>
                <a:ext cx="5040560" cy="954107"/>
              </a:xfrm>
              <a:prstGeom prst="rect">
                <a:avLst/>
              </a:prstGeom>
              <a:blipFill>
                <a:blip r:embed="rId7"/>
                <a:stretch>
                  <a:fillRect l="-2177" t="-7051" r="-1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D02F550-B22D-4EC5-8F0B-81A109D257FF}"/>
              </a:ext>
            </a:extLst>
          </p:cNvPr>
          <p:cNvSpPr txBox="1"/>
          <p:nvPr/>
        </p:nvSpPr>
        <p:spPr>
          <a:xfrm>
            <a:off x="6240016" y="4725144"/>
            <a:ext cx="4620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Locate the row using name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0A1304-2C48-430F-9D51-17ABB872F6A0}"/>
                  </a:ext>
                </a:extLst>
              </p:cNvPr>
              <p:cNvSpPr txBox="1"/>
              <p:nvPr/>
            </p:nvSpPr>
            <p:spPr>
              <a:xfrm>
                <a:off x="6240016" y="5349284"/>
                <a:ext cx="44808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Check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𝑝𝑤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0A1304-2C48-430F-9D51-17ABB872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5349284"/>
                <a:ext cx="4480842" cy="523220"/>
              </a:xfrm>
              <a:prstGeom prst="rect">
                <a:avLst/>
              </a:prstGeom>
              <a:blipFill>
                <a:blip r:embed="rId8"/>
                <a:stretch>
                  <a:fillRect l="-2449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4060C087-6402-4604-97A5-42EB1A5EFD1D}"/>
              </a:ext>
            </a:extLst>
          </p:cNvPr>
          <p:cNvSpPr/>
          <p:nvPr/>
        </p:nvSpPr>
        <p:spPr bwMode="auto">
          <a:xfrm>
            <a:off x="6480546" y="6093297"/>
            <a:ext cx="683987" cy="2686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AD0C0-6877-47AA-A711-129A06D86F10}"/>
              </a:ext>
            </a:extLst>
          </p:cNvPr>
          <p:cNvSpPr/>
          <p:nvPr/>
        </p:nvSpPr>
        <p:spPr>
          <a:xfrm>
            <a:off x="7248129" y="5930116"/>
            <a:ext cx="3219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authenticate the user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44077F-C93C-48F7-B9CD-146D5E5F7C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015" y="2266146"/>
            <a:ext cx="5870460" cy="1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3A0E8B-AFA6-456F-A6C8-3AFDAFFE85ED}"/>
              </a:ext>
            </a:extLst>
          </p:cNvPr>
          <p:cNvCxnSpPr/>
          <p:nvPr/>
        </p:nvCxnSpPr>
        <p:spPr>
          <a:xfrm>
            <a:off x="2135078" y="1023551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56C88E9F-0A83-4A17-859E-F62D80C4C5D6}"/>
              </a:ext>
            </a:extLst>
          </p:cNvPr>
          <p:cNvSpPr txBox="1">
            <a:spLocks noChangeArrowheads="1"/>
          </p:cNvSpPr>
          <p:nvPr/>
        </p:nvSpPr>
        <p:spPr>
          <a:xfrm>
            <a:off x="1971366" y="1092642"/>
            <a:ext cx="4901382" cy="522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Password-based </a:t>
            </a: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909ECF-F3B9-4661-9C84-7F78CDCF8E6F}"/>
              </a:ext>
            </a:extLst>
          </p:cNvPr>
          <p:cNvSpPr/>
          <p:nvPr/>
        </p:nvSpPr>
        <p:spPr>
          <a:xfrm>
            <a:off x="7560925" y="987113"/>
            <a:ext cx="3081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Pre-shared secrets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94A85-0596-43D1-B89C-DC93156A90BD}"/>
              </a:ext>
            </a:extLst>
          </p:cNvPr>
          <p:cNvSpPr/>
          <p:nvPr/>
        </p:nvSpPr>
        <p:spPr>
          <a:xfrm>
            <a:off x="7157884" y="5957328"/>
            <a:ext cx="3413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https://hashkiller.io/listmanager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C87E2-A8AF-458C-A89D-66C1D5BDB9FC}"/>
              </a:ext>
            </a:extLst>
          </p:cNvPr>
          <p:cNvSpPr txBox="1"/>
          <p:nvPr/>
        </p:nvSpPr>
        <p:spPr>
          <a:xfrm>
            <a:off x="4996183" y="4457774"/>
            <a:ext cx="3192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 Verification table 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2A3DD-0966-47DB-96BD-0DF98262BD69}"/>
              </a:ext>
            </a:extLst>
          </p:cNvPr>
          <p:cNvSpPr txBox="1"/>
          <p:nvPr/>
        </p:nvSpPr>
        <p:spPr>
          <a:xfrm>
            <a:off x="4054497" y="1758660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Human-memorable password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59945A-113B-46F1-966D-4D282C8DEF2C}"/>
              </a:ext>
            </a:extLst>
          </p:cNvPr>
          <p:cNvSpPr/>
          <p:nvPr/>
        </p:nvSpPr>
        <p:spPr>
          <a:xfrm>
            <a:off x="3490452" y="1558236"/>
            <a:ext cx="5879690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1B77D4-AA82-4FDC-9BD2-247A9704D759}"/>
              </a:ext>
            </a:extLst>
          </p:cNvPr>
          <p:cNvSpPr txBox="1"/>
          <p:nvPr/>
        </p:nvSpPr>
        <p:spPr>
          <a:xfrm>
            <a:off x="3799585" y="3364665"/>
            <a:ext cx="550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space of possible passwords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F3C53C-F4B9-447D-A6B7-48F07B03C930}"/>
              </a:ext>
            </a:extLst>
          </p:cNvPr>
          <p:cNvSpPr/>
          <p:nvPr/>
        </p:nvSpPr>
        <p:spPr>
          <a:xfrm>
            <a:off x="6247014" y="2617939"/>
            <a:ext cx="304287" cy="363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DC7A8-7D02-48F7-ABAB-0F99A5354C9C}"/>
              </a:ext>
            </a:extLst>
          </p:cNvPr>
          <p:cNvSpPr/>
          <p:nvPr/>
        </p:nvSpPr>
        <p:spPr>
          <a:xfrm>
            <a:off x="3510116" y="2978912"/>
            <a:ext cx="5879690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AB1D6-9DC1-4642-B457-8E4A10A9081D}"/>
              </a:ext>
            </a:extLst>
          </p:cNvPr>
          <p:cNvSpPr txBox="1"/>
          <p:nvPr/>
        </p:nvSpPr>
        <p:spPr>
          <a:xfrm>
            <a:off x="1775639" y="4548410"/>
            <a:ext cx="328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 Dictionary attacks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6E30AE-391E-4326-8EC1-64955936BE2E}"/>
              </a:ext>
            </a:extLst>
          </p:cNvPr>
          <p:cNvCxnSpPr>
            <a:cxnSpLocks/>
          </p:cNvCxnSpPr>
          <p:nvPr/>
        </p:nvCxnSpPr>
        <p:spPr>
          <a:xfrm flipH="1">
            <a:off x="3556655" y="4139823"/>
            <a:ext cx="2064293" cy="408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2CE54B-58AF-4CCA-A158-110150406428}"/>
              </a:ext>
            </a:extLst>
          </p:cNvPr>
          <p:cNvCxnSpPr>
            <a:cxnSpLocks/>
          </p:cNvCxnSpPr>
          <p:nvPr/>
        </p:nvCxnSpPr>
        <p:spPr>
          <a:xfrm>
            <a:off x="5474193" y="5272151"/>
            <a:ext cx="1" cy="39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21CF02-7ABF-4749-A71A-2726B583C649}"/>
              </a:ext>
            </a:extLst>
          </p:cNvPr>
          <p:cNvCxnSpPr>
            <a:cxnSpLocks/>
          </p:cNvCxnSpPr>
          <p:nvPr/>
        </p:nvCxnSpPr>
        <p:spPr>
          <a:xfrm>
            <a:off x="7157884" y="4124711"/>
            <a:ext cx="2595716" cy="601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C5B5CF8-00F4-43D0-BE14-7391B1D1C634}"/>
              </a:ext>
            </a:extLst>
          </p:cNvPr>
          <p:cNvSpPr txBox="1"/>
          <p:nvPr/>
        </p:nvSpPr>
        <p:spPr>
          <a:xfrm>
            <a:off x="9638009" y="4719329"/>
            <a:ext cx="648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  </a:t>
            </a:r>
            <a:r>
              <a:rPr lang="en-US" dirty="0"/>
              <a:t>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1B6642-C66E-470F-8304-DC15E188EA74}"/>
              </a:ext>
            </a:extLst>
          </p:cNvPr>
          <p:cNvCxnSpPr>
            <a:cxnSpLocks/>
          </p:cNvCxnSpPr>
          <p:nvPr/>
        </p:nvCxnSpPr>
        <p:spPr>
          <a:xfrm>
            <a:off x="6399157" y="4167487"/>
            <a:ext cx="50804" cy="34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519300-5111-4979-8C8F-115C9DB19EE3}"/>
              </a:ext>
            </a:extLst>
          </p:cNvPr>
          <p:cNvCxnSpPr>
            <a:cxnSpLocks/>
          </p:cNvCxnSpPr>
          <p:nvPr/>
        </p:nvCxnSpPr>
        <p:spPr>
          <a:xfrm>
            <a:off x="3510117" y="4986169"/>
            <a:ext cx="1039115" cy="707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71E476-D032-4B34-ACFF-0491C5EFF251}"/>
              </a:ext>
            </a:extLst>
          </p:cNvPr>
          <p:cNvSpPr txBox="1"/>
          <p:nvPr/>
        </p:nvSpPr>
        <p:spPr>
          <a:xfrm>
            <a:off x="3415670" y="5664834"/>
            <a:ext cx="3796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Offline Dictionary attacks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D74DB2-4E38-4B0B-8DE0-EEB1F58A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675" y="5056143"/>
            <a:ext cx="4073819" cy="666625"/>
          </a:xfrm>
          <a:prstGeom prst="rect">
            <a:avLst/>
          </a:prstGeom>
        </p:spPr>
      </p:pic>
      <p:sp>
        <p:nvSpPr>
          <p:cNvPr id="44" name="Title 5">
            <a:extLst>
              <a:ext uri="{FF2B5EF4-FFF2-40B4-BE49-F238E27FC236}">
                <a16:creationId xmlns:a16="http://schemas.microsoft.com/office/drawing/2014/main" id="{6318A6D7-835F-4D8D-9EE9-1083687CF08F}"/>
              </a:ext>
            </a:extLst>
          </p:cNvPr>
          <p:cNvSpPr txBox="1">
            <a:spLocks/>
          </p:cNvSpPr>
          <p:nvPr/>
        </p:nvSpPr>
        <p:spPr>
          <a:xfrm>
            <a:off x="2627256" y="44625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/>
      <p:bldP spid="29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B6F046-EDC9-4E03-AEAB-40BCBEC18494}"/>
              </a:ext>
            </a:extLst>
          </p:cNvPr>
          <p:cNvSpPr/>
          <p:nvPr/>
        </p:nvSpPr>
        <p:spPr>
          <a:xfrm>
            <a:off x="1785425" y="997181"/>
            <a:ext cx="428732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 Multiple factor Authentication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730E4-D2E3-412F-81ED-AF81DFE4BDE0}"/>
              </a:ext>
            </a:extLst>
          </p:cNvPr>
          <p:cNvSpPr/>
          <p:nvPr/>
        </p:nvSpPr>
        <p:spPr>
          <a:xfrm>
            <a:off x="7560925" y="987113"/>
            <a:ext cx="28456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Pre-shared secrets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C223FE-6983-40DE-8113-05EE2B789138}"/>
              </a:ext>
            </a:extLst>
          </p:cNvPr>
          <p:cNvSpPr/>
          <p:nvPr/>
        </p:nvSpPr>
        <p:spPr>
          <a:xfrm>
            <a:off x="2655400" y="1521076"/>
            <a:ext cx="2446401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5EBAE5-F439-44FB-9DC7-FDA8F6051BCD}"/>
              </a:ext>
            </a:extLst>
          </p:cNvPr>
          <p:cNvSpPr/>
          <p:nvPr/>
        </p:nvSpPr>
        <p:spPr>
          <a:xfrm>
            <a:off x="2173004" y="3075343"/>
            <a:ext cx="3321883" cy="21587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Password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Biometric (user/device)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Smartcard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Hardware-assisted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C226D1-5915-4BAD-ADF3-804473B83F13}"/>
              </a:ext>
            </a:extLst>
          </p:cNvPr>
          <p:cNvSpPr/>
          <p:nvPr/>
        </p:nvSpPr>
        <p:spPr>
          <a:xfrm>
            <a:off x="3739294" y="2638284"/>
            <a:ext cx="163707" cy="437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0FA73-AACC-449E-A3BD-C405A4DFBAE4}"/>
              </a:ext>
            </a:extLst>
          </p:cNvPr>
          <p:cNvSpPr txBox="1"/>
          <p:nvPr/>
        </p:nvSpPr>
        <p:spPr>
          <a:xfrm>
            <a:off x="6179747" y="1770839"/>
            <a:ext cx="34419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Biometric (variation)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storage?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F136B-0CBD-4E5B-9FB6-752591E41473}"/>
              </a:ext>
            </a:extLst>
          </p:cNvPr>
          <p:cNvSpPr txBox="1"/>
          <p:nvPr/>
        </p:nvSpPr>
        <p:spPr>
          <a:xfrm>
            <a:off x="6201736" y="3204883"/>
            <a:ext cx="36231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Smartcard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some verification 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algorithms  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0DD2E1-3C34-4189-B3AD-21428F5C25D8}"/>
              </a:ext>
            </a:extLst>
          </p:cNvPr>
          <p:cNvSpPr/>
          <p:nvPr/>
        </p:nvSpPr>
        <p:spPr>
          <a:xfrm>
            <a:off x="8013290" y="2999859"/>
            <a:ext cx="230850" cy="300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BE93C-4E0A-4959-A808-8CC62FC7BA92}"/>
              </a:ext>
            </a:extLst>
          </p:cNvPr>
          <p:cNvSpPr txBox="1"/>
          <p:nvPr/>
        </p:nvSpPr>
        <p:spPr>
          <a:xfrm>
            <a:off x="6075875" y="4820071"/>
            <a:ext cx="66103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Hardware-assisted </a:t>
            </a:r>
            <a:r>
              <a:rPr lang="en-US" sz="2200" b="1"/>
              <a:t>(TPM, TEE, secure enclave...)</a:t>
            </a:r>
            <a:r>
              <a:rPr lang="en-US" sz="2200"/>
              <a:t>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some secure algorithms  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A970DEE-D9C3-407B-8139-914DF0298C8D}"/>
              </a:ext>
            </a:extLst>
          </p:cNvPr>
          <p:cNvSpPr/>
          <p:nvPr/>
        </p:nvSpPr>
        <p:spPr>
          <a:xfrm>
            <a:off x="8013290" y="4669930"/>
            <a:ext cx="230850" cy="300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ED1A3C-3454-44F4-ADCF-BF3E0FEB5C05}"/>
              </a:ext>
            </a:extLst>
          </p:cNvPr>
          <p:cNvSpPr txBox="1"/>
          <p:nvPr/>
        </p:nvSpPr>
        <p:spPr>
          <a:xfrm>
            <a:off x="2536525" y="5134693"/>
            <a:ext cx="2517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One-to-One?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One-to-many?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30E5FF-57FA-4EC2-94C7-3704374F542E}"/>
              </a:ext>
            </a:extLst>
          </p:cNvPr>
          <p:cNvCxnSpPr/>
          <p:nvPr/>
        </p:nvCxnSpPr>
        <p:spPr>
          <a:xfrm>
            <a:off x="6096513" y="1744868"/>
            <a:ext cx="0" cy="44281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CBE5F9-C4B3-4764-9BB7-4CC92895FFED}"/>
              </a:ext>
            </a:extLst>
          </p:cNvPr>
          <p:cNvSpPr txBox="1"/>
          <p:nvPr/>
        </p:nvSpPr>
        <p:spPr>
          <a:xfrm>
            <a:off x="2552210" y="5938810"/>
            <a:ext cx="25378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Scale-up ability?</a:t>
            </a: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801FC672-9B7E-4697-93A9-6EB1DDA9D739}"/>
              </a:ext>
            </a:extLst>
          </p:cNvPr>
          <p:cNvSpPr txBox="1">
            <a:spLocks/>
          </p:cNvSpPr>
          <p:nvPr/>
        </p:nvSpPr>
        <p:spPr>
          <a:xfrm>
            <a:off x="939689" y="-133637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7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19" grpId="0" animBg="1"/>
      <p:bldP spid="20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528" y="22283"/>
            <a:ext cx="7344816" cy="792163"/>
          </a:xfrm>
        </p:spPr>
        <p:txBody>
          <a:bodyPr/>
          <a:lstStyle/>
          <a:p>
            <a:pPr eaLnBrk="1" hangingPunct="1"/>
            <a:r>
              <a:rPr lang="en-GB" altLang="en-US" dirty="0"/>
              <a:t>Outline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424" y="1124744"/>
            <a:ext cx="8100900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/>
              <a:t>Network secure protocols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Authentication;</a:t>
            </a:r>
          </a:p>
          <a:p>
            <a:pPr lvl="1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 Key agreement;</a:t>
            </a:r>
          </a:p>
          <a:p>
            <a:pPr lvl="1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 Cryptographic negotiation; </a:t>
            </a:r>
            <a:endParaRPr lang="en-US" dirty="0">
              <a:solidFill>
                <a:srgbClr val="FF0000"/>
              </a:solidFill>
            </a:endParaRPr>
          </a:p>
          <a:p>
            <a:pPr lvl="1" eaLnBrk="1" hangingPunct="1">
              <a:spcBef>
                <a:spcPct val="25000"/>
              </a:spcBef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SSL/TLS; SSH; IPSec; Kerberos;</a:t>
            </a:r>
          </a:p>
          <a:p>
            <a:pPr eaLnBrk="1" hangingPunct="1">
              <a:spcBef>
                <a:spcPct val="25000"/>
              </a:spcBef>
            </a:pPr>
            <a:r>
              <a:rPr lang="en-US"/>
              <a:t>Blockchain-base network</a:t>
            </a:r>
            <a:endParaRPr lang="en-US" dirty="0">
              <a:solidFill>
                <a:srgbClr val="FF0000"/>
              </a:solidFill>
            </a:endParaRPr>
          </a:p>
          <a:p>
            <a:pPr eaLnBrk="1" hangingPunct="1">
              <a:spcBef>
                <a:spcPct val="25000"/>
              </a:spcBef>
            </a:pPr>
            <a:r>
              <a:rPr lang="en-US"/>
              <a:t>Lattice-bases cryptography and Post-quantum security</a:t>
            </a:r>
          </a:p>
          <a:p>
            <a:pPr eaLnBrk="1" hangingPunct="1">
              <a:spcBef>
                <a:spcPct val="25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secret-shared approach</a:t>
            </a:r>
          </a:p>
          <a:p>
            <a:pPr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Agreement on cryptographic algorithms</a:t>
            </a:r>
            <a:endParaRPr lang="en-US" dirty="0"/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61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3765" y="-44970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pic>
        <p:nvPicPr>
          <p:cNvPr id="4098" name="Picture 2" descr="Steps to Establish a Secure Shell (SSH) Connection ">
            <a:extLst>
              <a:ext uri="{FF2B5EF4-FFF2-40B4-BE49-F238E27FC236}">
                <a16:creationId xmlns:a16="http://schemas.microsoft.com/office/drawing/2014/main" id="{21FBBE05-FF37-4F12-85DE-D09486A8A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412776"/>
            <a:ext cx="9297530" cy="50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307CC-F8DE-4F38-924E-4F7C9E9EC1D1}"/>
              </a:ext>
            </a:extLst>
          </p:cNvPr>
          <p:cNvSpPr txBox="1"/>
          <p:nvPr/>
        </p:nvSpPr>
        <p:spPr>
          <a:xfrm>
            <a:off x="623392" y="889556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 SSH protocols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6C2AC-7927-4934-B7D7-15317E2358BE}"/>
              </a:ext>
            </a:extLst>
          </p:cNvPr>
          <p:cNvSpPr txBox="1"/>
          <p:nvPr/>
        </p:nvSpPr>
        <p:spPr>
          <a:xfrm>
            <a:off x="9840416" y="336978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74911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</a:t>
            </a:r>
            <a:r>
              <a:rPr lang="en-US" dirty="0"/>
              <a:t>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Agreements of cryptographic algorithm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 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17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9" y="76034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2ED72-2962-4AD0-9FC7-5F03468DA910}"/>
                  </a:ext>
                </a:extLst>
              </p:cNvPr>
              <p:cNvSpPr txBox="1"/>
              <p:nvPr/>
            </p:nvSpPr>
            <p:spPr>
              <a:xfrm>
                <a:off x="482040" y="3161197"/>
                <a:ext cx="65876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How to send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𝑠h𝑎𝑟𝑒𝑑</m:t>
                        </m:r>
                      </m:sub>
                    </m:sSub>
                  </m:oMath>
                </a14:m>
                <a:r>
                  <a:rPr lang="en-US"/>
                  <a:t>) to server? </a:t>
                </a:r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2ED72-2962-4AD0-9FC7-5F03468D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0" y="3161197"/>
                <a:ext cx="6587637" cy="523220"/>
              </a:xfrm>
              <a:prstGeom prst="rect">
                <a:avLst/>
              </a:prstGeom>
              <a:blipFill>
                <a:blip r:embed="rId8"/>
                <a:stretch>
                  <a:fillRect l="-1665" t="-12941" r="-92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560" y="3971991"/>
            <a:ext cx="1021246" cy="94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F2D36-FFB3-44B6-933B-FDC554B1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073" y="4274986"/>
            <a:ext cx="628679" cy="77614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30CFF3-A358-44F5-A6B0-F3F84A7A4F4A}"/>
              </a:ext>
            </a:extLst>
          </p:cNvPr>
          <p:cNvCxnSpPr/>
          <p:nvPr/>
        </p:nvCxnSpPr>
        <p:spPr bwMode="auto">
          <a:xfrm>
            <a:off x="4060384" y="4663060"/>
            <a:ext cx="38166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B7C33-3CA4-4188-BE54-0CCD00B447D4}"/>
                  </a:ext>
                </a:extLst>
              </p:cNvPr>
              <p:cNvSpPr txBox="1"/>
              <p:nvPr/>
            </p:nvSpPr>
            <p:spPr>
              <a:xfrm>
                <a:off x="1844641" y="4888199"/>
                <a:ext cx="4233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B7C33-3CA4-4188-BE54-0CCD00B44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641" y="4888199"/>
                <a:ext cx="423378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CCA96-0B5F-4C73-863E-66D54587280E}"/>
              </a:ext>
            </a:extLst>
          </p:cNvPr>
          <p:cNvCxnSpPr>
            <a:cxnSpLocks/>
          </p:cNvCxnSpPr>
          <p:nvPr/>
        </p:nvCxnSpPr>
        <p:spPr bwMode="auto">
          <a:xfrm>
            <a:off x="5655069" y="5543801"/>
            <a:ext cx="17206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/>
              <p:nvPr/>
            </p:nvSpPr>
            <p:spPr>
              <a:xfrm>
                <a:off x="5591945" y="5693514"/>
                <a:ext cx="435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𝑠𝑠𝑘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5" y="5693514"/>
                <a:ext cx="435875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8C706D-EE92-45A3-AD8D-EE9B6C7FC08F}"/>
              </a:ext>
            </a:extLst>
          </p:cNvPr>
          <p:cNvCxnSpPr/>
          <p:nvPr/>
        </p:nvCxnSpPr>
        <p:spPr bwMode="auto">
          <a:xfrm>
            <a:off x="0" y="3068960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6108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787" y="30706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75" y="1427284"/>
            <a:ext cx="531600" cy="65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161305" cy="12466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071277" y="2163848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77" y="2163848"/>
                <a:ext cx="5827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350" y="1267599"/>
            <a:ext cx="699127" cy="6446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CCA96-0B5F-4C73-863E-66D54587280E}"/>
              </a:ext>
            </a:extLst>
          </p:cNvPr>
          <p:cNvCxnSpPr>
            <a:cxnSpLocks/>
          </p:cNvCxnSpPr>
          <p:nvPr/>
        </p:nvCxnSpPr>
        <p:spPr bwMode="auto">
          <a:xfrm>
            <a:off x="5552079" y="4437112"/>
            <a:ext cx="239049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/>
              <p:nvPr/>
            </p:nvSpPr>
            <p:spPr>
              <a:xfrm>
                <a:off x="1771795" y="3588288"/>
                <a:ext cx="314714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95" y="3588288"/>
                <a:ext cx="3147144" cy="830997"/>
              </a:xfrm>
              <a:prstGeom prst="rect">
                <a:avLst/>
              </a:prstGeom>
              <a:blipFill>
                <a:blip r:embed="rId8"/>
                <a:stretch>
                  <a:fillRect l="-271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A53853A-2C74-4364-A678-0164A68EFC85}"/>
              </a:ext>
            </a:extLst>
          </p:cNvPr>
          <p:cNvSpPr/>
          <p:nvPr/>
        </p:nvSpPr>
        <p:spPr>
          <a:xfrm>
            <a:off x="1771795" y="2589693"/>
            <a:ext cx="8701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Using Diffie-Hellman key exchange + server public key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80C82-6B93-467F-B8F1-9FBF2AB9F255}"/>
                  </a:ext>
                </a:extLst>
              </p:cNvPr>
              <p:cNvSpPr txBox="1"/>
              <p:nvPr/>
            </p:nvSpPr>
            <p:spPr>
              <a:xfrm>
                <a:off x="7369149" y="3067462"/>
                <a:ext cx="287957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/>
                  <a:t>Example using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𝐸𝐶𝐶</m:t>
                    </m:r>
                  </m:oMath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80C82-6B93-467F-B8F1-9FBF2AB9F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149" y="3067462"/>
                <a:ext cx="2879571" cy="492443"/>
              </a:xfrm>
              <a:prstGeom prst="rect">
                <a:avLst/>
              </a:prstGeom>
              <a:blipFill>
                <a:blip r:embed="rId9"/>
                <a:stretch>
                  <a:fillRect l="-3814"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2A273-3FAC-4787-84FF-8B0D6018BABD}"/>
                  </a:ext>
                </a:extLst>
              </p:cNvPr>
              <p:cNvSpPr txBox="1"/>
              <p:nvPr/>
            </p:nvSpPr>
            <p:spPr>
              <a:xfrm>
                <a:off x="5258355" y="3501009"/>
                <a:ext cx="3101490" cy="865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𝑛𝑎𝑚𝑒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2A273-3FAC-4787-84FF-8B0D6018B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355" y="3501009"/>
                <a:ext cx="3101490" cy="865109"/>
              </a:xfrm>
              <a:prstGeom prst="rect">
                <a:avLst/>
              </a:prstGeom>
              <a:blipFill>
                <a:blip r:embed="rId10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5C68A2-92A3-46F7-B88F-690BFC3B3518}"/>
                  </a:ext>
                </a:extLst>
              </p:cNvPr>
              <p:cNvSpPr/>
              <p:nvPr/>
            </p:nvSpPr>
            <p:spPr>
              <a:xfrm>
                <a:off x="6561328" y="4437113"/>
                <a:ext cx="4215193" cy="865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Verify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𝑡𝑎𝑔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′||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5C68A2-92A3-46F7-B88F-690BFC3B3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28" y="4437113"/>
                <a:ext cx="4215193" cy="865109"/>
              </a:xfrm>
              <a:prstGeom prst="rect">
                <a:avLst/>
              </a:prstGeom>
              <a:blipFill>
                <a:blip r:embed="rId11"/>
                <a:stretch>
                  <a:fillRect l="-1879" t="-2817" r="-289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98F8BB-2722-4311-A16B-B0AC6738316F}"/>
              </a:ext>
            </a:extLst>
          </p:cNvPr>
          <p:cNvCxnSpPr>
            <a:cxnSpLocks/>
          </p:cNvCxnSpPr>
          <p:nvPr/>
        </p:nvCxnSpPr>
        <p:spPr bwMode="auto">
          <a:xfrm>
            <a:off x="3300476" y="5462194"/>
            <a:ext cx="308666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F02B24-0734-4DA1-9130-E4734C1EBFB2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5322" y="3087136"/>
            <a:ext cx="87013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1366D6-FB50-4184-B6F7-8979C544E81C}"/>
                  </a:ext>
                </a:extLst>
              </p:cNvPr>
              <p:cNvSpPr txBox="1"/>
              <p:nvPr/>
            </p:nvSpPr>
            <p:spPr>
              <a:xfrm>
                <a:off x="6579828" y="5157193"/>
                <a:ext cx="317657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1366D6-FB50-4184-B6F7-8979C544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28" y="5157193"/>
                <a:ext cx="3176575" cy="830997"/>
              </a:xfrm>
              <a:prstGeom prst="rect">
                <a:avLst/>
              </a:prstGeom>
              <a:blipFill>
                <a:blip r:embed="rId12"/>
                <a:stretch>
                  <a:fillRect l="-249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FDFBA6-8398-4EDA-AB56-88F5FFDD8CBB}"/>
                  </a:ext>
                </a:extLst>
              </p:cNvPr>
              <p:cNvSpPr txBox="1"/>
              <p:nvPr/>
            </p:nvSpPr>
            <p:spPr>
              <a:xfrm>
                <a:off x="3292243" y="4597027"/>
                <a:ext cx="338567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FDFBA6-8398-4EDA-AB56-88F5FFDD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243" y="4597027"/>
                <a:ext cx="3385670" cy="830997"/>
              </a:xfrm>
              <a:prstGeom prst="rect">
                <a:avLst/>
              </a:prstGeom>
              <a:blipFill>
                <a:blip r:embed="rId13"/>
                <a:stretch>
                  <a:fillRect r="-18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1DD7C71-C897-448A-8442-E3654B72063C}"/>
                  </a:ext>
                </a:extLst>
              </p:cNvPr>
              <p:cNvSpPr/>
              <p:nvPr/>
            </p:nvSpPr>
            <p:spPr>
              <a:xfrm>
                <a:off x="1472787" y="5532894"/>
                <a:ext cx="46061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Verify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𝑡𝑎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1DD7C71-C897-448A-8442-E3654B720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87" y="5532894"/>
                <a:ext cx="4606142" cy="461665"/>
              </a:xfrm>
              <a:prstGeom prst="rect">
                <a:avLst/>
              </a:prstGeom>
              <a:blipFill>
                <a:blip r:embed="rId14"/>
                <a:stretch>
                  <a:fillRect l="-1854" t="-10667" r="-13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8BFCF7-1F8F-4700-B599-106047566E51}"/>
                  </a:ext>
                </a:extLst>
              </p:cNvPr>
              <p:cNvSpPr txBox="1"/>
              <p:nvPr/>
            </p:nvSpPr>
            <p:spPr>
              <a:xfrm>
                <a:off x="4004438" y="5949280"/>
                <a:ext cx="48020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𝑠𝑠𝑘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8BFCF7-1F8F-4700-B599-106047566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438" y="5949280"/>
                <a:ext cx="4802084" cy="523220"/>
              </a:xfrm>
              <a:prstGeom prst="rect">
                <a:avLst/>
              </a:prstGeom>
              <a:blipFill>
                <a:blip r:embed="rId1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41" grpId="0"/>
      <p:bldP spid="43" grpId="0"/>
      <p:bldP spid="44" grpId="0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078" y="-14990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75" y="1427284"/>
            <a:ext cx="531600" cy="65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161305" cy="12466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1350" y="1267599"/>
            <a:ext cx="699127" cy="64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8CAED0-F2F4-4AA2-9FE8-35BD080BC98E}"/>
                  </a:ext>
                </a:extLst>
              </p:cNvPr>
              <p:cNvSpPr txBox="1"/>
              <p:nvPr/>
            </p:nvSpPr>
            <p:spPr>
              <a:xfrm>
                <a:off x="1738786" y="3958683"/>
                <a:ext cx="4233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8CAED0-F2F4-4AA2-9FE8-35BD080BC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86" y="3958683"/>
                <a:ext cx="423378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607A2-994A-4770-85EE-75790B0B7565}"/>
                  </a:ext>
                </a:extLst>
              </p:cNvPr>
              <p:cNvSpPr txBox="1"/>
              <p:nvPr/>
            </p:nvSpPr>
            <p:spPr>
              <a:xfrm>
                <a:off x="6140155" y="4166879"/>
                <a:ext cx="435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𝑠𝑠𝑘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607A2-994A-4770-85EE-75790B0B7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155" y="4166879"/>
                <a:ext cx="435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3008C8-BD9F-4859-BA15-7E5C34307818}"/>
              </a:ext>
            </a:extLst>
          </p:cNvPr>
          <p:cNvCxnSpPr>
            <a:cxnSpLocks/>
          </p:cNvCxnSpPr>
          <p:nvPr/>
        </p:nvCxnSpPr>
        <p:spPr bwMode="auto">
          <a:xfrm>
            <a:off x="2105228" y="4581128"/>
            <a:ext cx="334270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54445B5-28EE-41F0-9D2C-AA9AA8A90991}"/>
              </a:ext>
            </a:extLst>
          </p:cNvPr>
          <p:cNvSpPr txBox="1"/>
          <p:nvPr/>
        </p:nvSpPr>
        <p:spPr>
          <a:xfrm>
            <a:off x="6381042" y="4740559"/>
            <a:ext cx="449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Locate the row using name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41A3FD-27AD-4F47-BACA-087172AB098F}"/>
                  </a:ext>
                </a:extLst>
              </p:cNvPr>
              <p:cNvSpPr txBox="1"/>
              <p:nvPr/>
            </p:nvSpPr>
            <p:spPr>
              <a:xfrm>
                <a:off x="6381043" y="5364699"/>
                <a:ext cx="4362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Check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𝑝𝑤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41A3FD-27AD-4F47-BACA-087172AB0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3" y="5364699"/>
                <a:ext cx="4362539" cy="523220"/>
              </a:xfrm>
              <a:prstGeom prst="rect">
                <a:avLst/>
              </a:prstGeom>
              <a:blipFill>
                <a:blip r:embed="rId9"/>
                <a:stretch>
                  <a:fillRect l="-251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7C65AF0E-22CA-43DC-9935-2EC2BA135917}"/>
              </a:ext>
            </a:extLst>
          </p:cNvPr>
          <p:cNvSpPr/>
          <p:nvPr/>
        </p:nvSpPr>
        <p:spPr bwMode="auto">
          <a:xfrm>
            <a:off x="6621572" y="6028390"/>
            <a:ext cx="665928" cy="183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4EF180-507E-4425-865C-5766C5091130}"/>
              </a:ext>
            </a:extLst>
          </p:cNvPr>
          <p:cNvSpPr/>
          <p:nvPr/>
        </p:nvSpPr>
        <p:spPr>
          <a:xfrm>
            <a:off x="7389155" y="5945531"/>
            <a:ext cx="313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authenticate the user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10DC0EB-AD13-4EB1-8FB3-12E005C9CC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735" y="2262873"/>
            <a:ext cx="4942081" cy="15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96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9" y="76034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FC706F-A7CB-49EC-87E6-0DD1B6B0D233}"/>
              </a:ext>
            </a:extLst>
          </p:cNvPr>
          <p:cNvCxnSpPr/>
          <p:nvPr/>
        </p:nvCxnSpPr>
        <p:spPr bwMode="auto">
          <a:xfrm>
            <a:off x="2279576" y="910002"/>
            <a:ext cx="7704856" cy="26630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D4E388-F6D3-4280-91DB-AC4DF9F0FE9D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V="1">
            <a:off x="1847529" y="1052156"/>
            <a:ext cx="7470425" cy="25208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5932E9-84AD-4806-861E-A44CBFF0AE34}"/>
              </a:ext>
            </a:extLst>
          </p:cNvPr>
          <p:cNvSpPr txBox="1"/>
          <p:nvPr/>
        </p:nvSpPr>
        <p:spPr>
          <a:xfrm>
            <a:off x="2039853" y="3429001"/>
            <a:ext cx="7872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authenticate each other if the server does not have certificate?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5E30C37-2A3E-4141-8D0C-5C59FFB01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0220" y="5069032"/>
            <a:ext cx="655019" cy="6036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84DB6D-C83A-4A79-995E-1F95253B0C14}"/>
              </a:ext>
            </a:extLst>
          </p:cNvPr>
          <p:cNvSpPr txBox="1"/>
          <p:nvPr/>
        </p:nvSpPr>
        <p:spPr>
          <a:xfrm>
            <a:off x="2371476" y="4506123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304B17-F7FB-4178-A8E6-8B0DB4FE22E5}"/>
              </a:ext>
            </a:extLst>
          </p:cNvPr>
          <p:cNvSpPr/>
          <p:nvPr/>
        </p:nvSpPr>
        <p:spPr>
          <a:xfrm>
            <a:off x="7390452" y="4365104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wifi access point</a:t>
            </a:r>
          </a:p>
        </p:txBody>
      </p:sp>
      <p:pic>
        <p:nvPicPr>
          <p:cNvPr id="16386" name="Picture 2" descr="https://cdn-reichelt.de/bilder/web/xxl_ws/E910/NETGEAR_WAX204_01.png">
            <a:extLst>
              <a:ext uri="{FF2B5EF4-FFF2-40B4-BE49-F238E27FC236}">
                <a16:creationId xmlns:a16="http://schemas.microsoft.com/office/drawing/2014/main" id="{2827C896-8940-4078-AA8E-3F921A67F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56" y="4764017"/>
            <a:ext cx="1068683" cy="96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CCC488-20B5-4639-BDED-2E1CC784B11E}"/>
              </a:ext>
            </a:extLst>
          </p:cNvPr>
          <p:cNvCxnSpPr>
            <a:cxnSpLocks/>
          </p:cNvCxnSpPr>
          <p:nvPr/>
        </p:nvCxnSpPr>
        <p:spPr bwMode="auto">
          <a:xfrm>
            <a:off x="3323981" y="5343119"/>
            <a:ext cx="4667133" cy="27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7D182D-D745-456A-8A64-C4437E8E444D}"/>
              </a:ext>
            </a:extLst>
          </p:cNvPr>
          <p:cNvSpPr txBox="1"/>
          <p:nvPr/>
        </p:nvSpPr>
        <p:spPr>
          <a:xfrm>
            <a:off x="4100440" y="5358308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pre-shared secret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11452C-45BC-4496-9446-E12A620EFD27}"/>
              </a:ext>
            </a:extLst>
          </p:cNvPr>
          <p:cNvSpPr txBox="1"/>
          <p:nvPr/>
        </p:nvSpPr>
        <p:spPr>
          <a:xfrm>
            <a:off x="8591794" y="5619918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9016DD-7650-4AF6-A3A1-718929FDDDCF}"/>
              </a:ext>
            </a:extLst>
          </p:cNvPr>
          <p:cNvSpPr txBox="1"/>
          <p:nvPr/>
        </p:nvSpPr>
        <p:spPr>
          <a:xfrm>
            <a:off x="2038560" y="5604260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3F65D-A368-4F2B-B771-D37A4969CC91}"/>
              </a:ext>
            </a:extLst>
          </p:cNvPr>
          <p:cNvSpPr txBox="1"/>
          <p:nvPr/>
        </p:nvSpPr>
        <p:spPr>
          <a:xfrm>
            <a:off x="3859730" y="5842431"/>
            <a:ext cx="473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WEB, WPA2, WPA3 protocols </a:t>
            </a:r>
          </a:p>
        </p:txBody>
      </p:sp>
    </p:spTree>
    <p:extLst>
      <p:ext uri="{BB962C8B-B14F-4D97-AF65-F5344CB8AC3E}">
        <p14:creationId xmlns:p14="http://schemas.microsoft.com/office/powerpoint/2010/main" val="1195040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725" y="620688"/>
            <a:ext cx="3927723" cy="522545"/>
          </a:xfrm>
        </p:spPr>
        <p:txBody>
          <a:bodyPr>
            <a:noAutofit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Multi-server environments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908471" y="2014406"/>
            <a:ext cx="4537237" cy="236414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7"/>
          <p:cNvSpPr txBox="1"/>
          <p:nvPr/>
        </p:nvSpPr>
        <p:spPr>
          <a:xfrm>
            <a:off x="4168341" y="2285667"/>
            <a:ext cx="2029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Authentication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2060" y="2935523"/>
            <a:ext cx="65803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 registration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features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Mutual authentication, 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Key agreement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ntraceability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Revocation, Efficiency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A1A41B-2EEE-41CB-B869-C3BAE2CE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416" y="1753235"/>
            <a:ext cx="847928" cy="9017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3AF98A-A42D-48E3-9FD1-84DEF31B7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379" y="2657320"/>
            <a:ext cx="714178" cy="8817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DFA2FB-BEF8-47AE-A62E-4591452B3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318" y="1380678"/>
            <a:ext cx="804134" cy="926669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B2DE1DB9-D264-4B37-B904-4E5C3BE64EEA}"/>
              </a:ext>
            </a:extLst>
          </p:cNvPr>
          <p:cNvSpPr/>
          <p:nvPr/>
        </p:nvSpPr>
        <p:spPr>
          <a:xfrm>
            <a:off x="7501349" y="1346962"/>
            <a:ext cx="2162863" cy="10708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84D793-A69B-4092-9497-74D2C17C3A10}"/>
              </a:ext>
            </a:extLst>
          </p:cNvPr>
          <p:cNvSpPr/>
          <p:nvPr/>
        </p:nvSpPr>
        <p:spPr>
          <a:xfrm>
            <a:off x="6993036" y="2518019"/>
            <a:ext cx="2138416" cy="11168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A83B0C5-2289-4026-A789-941DD445A6E4}"/>
              </a:ext>
            </a:extLst>
          </p:cNvPr>
          <p:cNvSpPr/>
          <p:nvPr/>
        </p:nvSpPr>
        <p:spPr>
          <a:xfrm>
            <a:off x="7600857" y="3784649"/>
            <a:ext cx="2218504" cy="9667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EAD06B-6BB3-4C76-8CBA-9DC4CFFA5633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2894366" y="2346022"/>
            <a:ext cx="4098671" cy="730404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1BD572-D310-457A-AC60-A8E6F8B22F89}"/>
              </a:ext>
            </a:extLst>
          </p:cNvPr>
          <p:cNvCxnSpPr>
            <a:cxnSpLocks/>
          </p:cNvCxnSpPr>
          <p:nvPr/>
        </p:nvCxnSpPr>
        <p:spPr>
          <a:xfrm>
            <a:off x="2908471" y="2494082"/>
            <a:ext cx="4887909" cy="1408375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330951E-032F-42BE-8675-4B5CE93230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58022" y="2101443"/>
            <a:ext cx="411511" cy="5882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2DBDB4-54FA-46CD-8F3E-226DF6E629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40107" y="3875131"/>
            <a:ext cx="781381" cy="915681"/>
          </a:xfrm>
          <a:prstGeom prst="rect">
            <a:avLst/>
          </a:prstGeom>
        </p:spPr>
      </p:pic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B3AA1601-C6D6-4069-B856-3FE4F7328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53445"/>
              </p:ext>
            </p:extLst>
          </p:nvPr>
        </p:nvGraphicFramePr>
        <p:xfrm>
          <a:off x="7217107" y="1595400"/>
          <a:ext cx="228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9360" imgH="380880" progId="Equation.DSMT4">
                  <p:embed/>
                </p:oleObj>
              </mc:Choice>
              <mc:Fallback>
                <p:oleObj name="Equation" r:id="rId10" imgW="279360" imgH="38088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B3AA1601-C6D6-4069-B856-3FE4F7328E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7107" y="1595400"/>
                        <a:ext cx="228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9CE11838-D0B3-47AB-B15F-B937203AE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577754"/>
              </p:ext>
            </p:extLst>
          </p:nvPr>
        </p:nvGraphicFramePr>
        <p:xfrm>
          <a:off x="7097251" y="2928847"/>
          <a:ext cx="2397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91960" imgH="380880" progId="Equation.DSMT4">
                  <p:embed/>
                </p:oleObj>
              </mc:Choice>
              <mc:Fallback>
                <p:oleObj name="Equation" r:id="rId12" imgW="291960" imgH="3808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9CE11838-D0B3-47AB-B15F-B937203AEF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7251" y="2928847"/>
                        <a:ext cx="2397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6AD29C80-1C5C-4E42-9877-1725C979B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713708"/>
              </p:ext>
            </p:extLst>
          </p:nvPr>
        </p:nvGraphicFramePr>
        <p:xfrm>
          <a:off x="7824755" y="4093951"/>
          <a:ext cx="250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4560" imgH="380880" progId="Equation.DSMT4">
                  <p:embed/>
                </p:oleObj>
              </mc:Choice>
              <mc:Fallback>
                <p:oleObj name="Equation" r:id="rId14" imgW="304560" imgH="380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6AD29C80-1C5C-4E42-9877-1725C979B8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55" y="4093951"/>
                        <a:ext cx="2508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43E942FE-A50A-40F6-8982-124940079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825913"/>
              </p:ext>
            </p:extLst>
          </p:nvPr>
        </p:nvGraphicFramePr>
        <p:xfrm>
          <a:off x="8153468" y="3576295"/>
          <a:ext cx="648408" cy="29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82400" imgH="177480" progId="Equation.DSMT4">
                  <p:embed/>
                </p:oleObj>
              </mc:Choice>
              <mc:Fallback>
                <p:oleObj name="Equation" r:id="rId16" imgW="482400" imgH="1774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43E942FE-A50A-40F6-8982-1249400792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68" y="3576295"/>
                        <a:ext cx="648408" cy="29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392567" y="-9249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E94A37-45D3-48C5-84FB-BA7A353C0411}"/>
                  </a:ext>
                </a:extLst>
              </p:cNvPr>
              <p:cNvSpPr/>
              <p:nvPr/>
            </p:nvSpPr>
            <p:spPr>
              <a:xfrm>
                <a:off x="1380574" y="4175586"/>
                <a:ext cx="6888219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0033CC"/>
                  </a:buClr>
                  <a:buFont typeface="Wingdings" panose="05000000000000000000" pitchFamily="2" charset="2"/>
                  <a:buChar char="v"/>
                </a:pPr>
                <a:r>
                  <a:rPr lang="en-US" sz="2000" b="1" dirty="0">
                    <a:solidFill>
                      <a:srgbClr val="0033C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Mathematic-based</a:t>
                </a:r>
                <a:r>
                  <a:rPr lang="en-US" sz="2000" dirty="0">
                    <a:solidFill>
                      <a:srgbClr val="0033C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Computational </a:t>
                </a:r>
                <a:r>
                  <a:rPr lang="en-US" sz="2000" b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complexity on: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𝒙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Hash Function; Random oracle model (Probability)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E94A37-45D3-48C5-84FB-BA7A353C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74" y="4175586"/>
                <a:ext cx="6888219" cy="1169551"/>
              </a:xfrm>
              <a:prstGeom prst="rect">
                <a:avLst/>
              </a:prstGeom>
              <a:blipFill>
                <a:blip r:embed="rId19"/>
                <a:stretch>
                  <a:fillRect l="-796" t="-312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C680189-D1DD-4C48-AFCF-CF2C0F3DD694}"/>
              </a:ext>
            </a:extLst>
          </p:cNvPr>
          <p:cNvSpPr/>
          <p:nvPr/>
        </p:nvSpPr>
        <p:spPr>
          <a:xfrm>
            <a:off x="3190852" y="1473078"/>
            <a:ext cx="4389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communication protocols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963016" y="5889970"/>
            <a:ext cx="8873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1400" dirty="0">
                <a:latin typeface="+mj-lt"/>
              </a:rPr>
              <a:t>Chang, </a:t>
            </a:r>
            <a:r>
              <a:rPr lang="vi-VN" sz="1400" dirty="0" err="1">
                <a:latin typeface="+mj-lt"/>
              </a:rPr>
              <a:t>Chin</a:t>
            </a:r>
            <a:r>
              <a:rPr lang="vi-VN" sz="1400" dirty="0">
                <a:latin typeface="+mj-lt"/>
              </a:rPr>
              <a:t>-Chen, </a:t>
            </a:r>
            <a:r>
              <a:rPr lang="vi-VN" sz="1400" dirty="0" err="1">
                <a:latin typeface="+mj-lt"/>
              </a:rPr>
              <a:t>and</a:t>
            </a:r>
            <a:r>
              <a:rPr lang="vi-VN" sz="1400" dirty="0">
                <a:latin typeface="+mj-lt"/>
              </a:rPr>
              <a:t> </a:t>
            </a:r>
            <a:r>
              <a:rPr lang="vi-VN" sz="1400" b="1" dirty="0" err="1">
                <a:latin typeface="+mj-lt"/>
              </a:rPr>
              <a:t>Nguyen</a:t>
            </a:r>
            <a:r>
              <a:rPr lang="vi-VN" sz="1400" b="1" dirty="0">
                <a:latin typeface="+mj-lt"/>
              </a:rPr>
              <a:t>, </a:t>
            </a:r>
            <a:r>
              <a:rPr lang="vi-VN" sz="1400" b="1" dirty="0" err="1">
                <a:latin typeface="+mj-lt"/>
              </a:rPr>
              <a:t>Ngoc</a:t>
            </a:r>
            <a:r>
              <a:rPr lang="vi-VN" sz="1400" b="1" dirty="0">
                <a:latin typeface="+mj-lt"/>
              </a:rPr>
              <a:t>-Tu</a:t>
            </a:r>
            <a:r>
              <a:rPr lang="vi-VN" sz="1400" dirty="0">
                <a:latin typeface="+mj-lt"/>
              </a:rPr>
              <a:t>. "An </a:t>
            </a:r>
            <a:r>
              <a:rPr lang="vi-VN" sz="1400" dirty="0" err="1">
                <a:latin typeface="+mj-lt"/>
              </a:rPr>
              <a:t>Untraceable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Biometric-Based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Multi-server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Authenticated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Key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Agreement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Protocol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with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Revocation</a:t>
            </a:r>
            <a:r>
              <a:rPr lang="vi-VN" sz="1400" dirty="0">
                <a:latin typeface="+mj-lt"/>
              </a:rPr>
              <a:t>." </a:t>
            </a:r>
            <a:r>
              <a:rPr lang="vi-VN" sz="1400" dirty="0" err="1">
                <a:latin typeface="+mj-lt"/>
              </a:rPr>
              <a:t>Wireless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Personal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Communications</a:t>
            </a:r>
            <a:r>
              <a:rPr lang="vi-VN" sz="1400" dirty="0">
                <a:latin typeface="+mj-lt"/>
              </a:rPr>
              <a:t> 90.4 (2016): 1695-1715.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4D44C8-0B50-49E0-B0F6-53D947AA8999}"/>
              </a:ext>
            </a:extLst>
          </p:cNvPr>
          <p:cNvSpPr/>
          <p:nvPr/>
        </p:nvSpPr>
        <p:spPr>
          <a:xfrm>
            <a:off x="1413287" y="5377171"/>
            <a:ext cx="7808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factors: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Passwords, smart card, biometric.</a:t>
            </a:r>
            <a:r>
              <a:rPr lang="en-US" sz="20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072A9E-EACA-4705-864B-5A097465E8A5}"/>
              </a:ext>
            </a:extLst>
          </p:cNvPr>
          <p:cNvCxnSpPr/>
          <p:nvPr/>
        </p:nvCxnSpPr>
        <p:spPr>
          <a:xfrm>
            <a:off x="1145773" y="4239567"/>
            <a:ext cx="6439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617" y="552750"/>
            <a:ext cx="4143601" cy="522545"/>
          </a:xfrm>
        </p:spPr>
        <p:txBody>
          <a:bodyPr>
            <a:noAutofit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Three-party AKA Protocol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6630" y="2590813"/>
            <a:ext cx="81573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Goals: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ea typeface="Tahoma" panose="020B0604030504040204" pitchFamily="34" charset="0"/>
                <a:cs typeface="Times" panose="02020603050405020304" pitchFamily="18" charset="0"/>
              </a:rPr>
              <a:t>Security features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: Mutual authentication, Key agreement</a:t>
            </a:r>
            <a:r>
              <a:rPr lang="vi-VN" sz="2200" dirty="0">
                <a:ea typeface="Tahoma" panose="020B0604030504040204" pitchFamily="34" charset="0"/>
                <a:cs typeface="Times" panose="02020603050405020304" pitchFamily="18" charset="0"/>
              </a:rPr>
              <a:t>, U</a:t>
            </a:r>
            <a:r>
              <a:rPr lang="en-US" sz="2200" dirty="0" err="1">
                <a:ea typeface="Tahoma" panose="020B0604030504040204" pitchFamily="34" charset="0"/>
                <a:cs typeface="Times" panose="02020603050405020304" pitchFamily="18" charset="0"/>
              </a:rPr>
              <a:t>ntraceability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 Revocation, Efficiency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ea typeface="Tahoma" panose="020B0604030504040204" pitchFamily="34" charset="0"/>
                <a:cs typeface="Times" panose="02020603050405020304" pitchFamily="18" charset="0"/>
              </a:rPr>
              <a:t>Provable security in ROR model</a:t>
            </a:r>
          </a:p>
          <a:p>
            <a:pPr>
              <a:buClr>
                <a:schemeClr val="accent1"/>
              </a:buClr>
            </a:pPr>
            <a:endParaRPr lang="en-US" sz="2200" dirty="0">
              <a:ea typeface="Tahoma" panose="020B0604030504040204" pitchFamily="34" charset="0"/>
              <a:cs typeface="Times" panose="02020603050405020304" pitchFamily="18" charset="0"/>
            </a:endParaRPr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485134" y="-30436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2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1030213" y="5803198"/>
            <a:ext cx="8873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Times" panose="02020603050405020304" pitchFamily="18" charset="0"/>
              </a:rPr>
              <a:t>Nguyen, Ngoc-Tu</a:t>
            </a:r>
            <a:r>
              <a:rPr lang="en-US" sz="1400" dirty="0">
                <a:cs typeface="Times" panose="02020603050405020304" pitchFamily="18" charset="0"/>
              </a:rPr>
              <a:t>, and Chin-Chen Chang. "Untraceable biometric-based three-party authenticated key exchange for dynamic systems." Peer-to-Peer Networking and Applications 11.3 (2018): 644-663.</a:t>
            </a:r>
            <a:r>
              <a:rPr lang="vi-VN" sz="1400" dirty="0">
                <a:cs typeface="Times" panose="02020603050405020304" pitchFamily="18" charset="0"/>
              </a:rPr>
              <a:t>.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64F8CE3B-AFF2-4E89-AB04-46C23E163055}"/>
              </a:ext>
            </a:extLst>
          </p:cNvPr>
          <p:cNvSpPr txBox="1"/>
          <p:nvPr/>
        </p:nvSpPr>
        <p:spPr>
          <a:xfrm>
            <a:off x="3498616" y="1872274"/>
            <a:ext cx="1690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Authentication+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19A41B-9285-483F-A7FA-694DB752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412776"/>
            <a:ext cx="883866" cy="9017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1B44C4-28F1-472E-8515-8089EEBDA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1" y="774901"/>
            <a:ext cx="980251" cy="10836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B4605C-EEAB-4BC7-87C9-E5B2A374C5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75811" y="1896554"/>
            <a:ext cx="841330" cy="588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11216CD-12D7-4959-9462-5454AF2A5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814" y="1369435"/>
            <a:ext cx="1064529" cy="9416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91EA9E-42B1-4B67-8C19-021EA9F5F8E5}"/>
              </a:ext>
            </a:extLst>
          </p:cNvPr>
          <p:cNvCxnSpPr>
            <a:cxnSpLocks/>
          </p:cNvCxnSpPr>
          <p:nvPr/>
        </p:nvCxnSpPr>
        <p:spPr>
          <a:xfrm flipV="1">
            <a:off x="3139432" y="2311103"/>
            <a:ext cx="2365977" cy="9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1DE52A-7932-43F8-A868-28E10F18E08D}"/>
              </a:ext>
            </a:extLst>
          </p:cNvPr>
          <p:cNvCxnSpPr>
            <a:cxnSpLocks/>
          </p:cNvCxnSpPr>
          <p:nvPr/>
        </p:nvCxnSpPr>
        <p:spPr>
          <a:xfrm flipV="1">
            <a:off x="5845281" y="2260777"/>
            <a:ext cx="2022533" cy="5032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7">
            <a:extLst>
              <a:ext uri="{FF2B5EF4-FFF2-40B4-BE49-F238E27FC236}">
                <a16:creationId xmlns:a16="http://schemas.microsoft.com/office/drawing/2014/main" id="{888F7CD8-269A-4ACF-A14E-E7668CFA5A20}"/>
              </a:ext>
            </a:extLst>
          </p:cNvPr>
          <p:cNvSpPr txBox="1"/>
          <p:nvPr/>
        </p:nvSpPr>
        <p:spPr>
          <a:xfrm>
            <a:off x="6135690" y="1061668"/>
            <a:ext cx="110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Trusted </a:t>
            </a:r>
          </a:p>
          <a:p>
            <a:r>
              <a:rPr lang="en-US" sz="2200" dirty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Server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D5BFA5-72B2-4713-ABAE-9D46F580FF26}"/>
              </a:ext>
            </a:extLst>
          </p:cNvPr>
          <p:cNvSpPr/>
          <p:nvPr/>
        </p:nvSpPr>
        <p:spPr>
          <a:xfrm>
            <a:off x="3826137" y="2334326"/>
            <a:ext cx="41099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ea typeface="Tahoma" panose="020B0604030504040204" pitchFamily="34" charset="0"/>
                <a:cs typeface="Times" panose="02020603050405020304" pitchFamily="18" charset="0"/>
              </a:rPr>
              <a:t>Secure communication protocols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10C46E-E4F9-4749-BAB4-4E280F28D172}"/>
                  </a:ext>
                </a:extLst>
              </p:cNvPr>
              <p:cNvSpPr/>
              <p:nvPr/>
            </p:nvSpPr>
            <p:spPr>
              <a:xfrm>
                <a:off x="1380499" y="3910681"/>
                <a:ext cx="8405428" cy="1969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0033CC"/>
                  </a:buClr>
                  <a:buFont typeface="Wingdings" panose="05000000000000000000" pitchFamily="2" charset="2"/>
                  <a:buChar char="v"/>
                </a:pPr>
                <a:r>
                  <a:rPr lang="en-US" sz="2200" b="1" dirty="0">
                    <a:solidFill>
                      <a:srgbClr val="0033CC"/>
                    </a:solidFill>
                    <a:ea typeface="Tahoma" panose="020B0604030504040204" pitchFamily="34" charset="0"/>
                    <a:cs typeface="Times" panose="02020603050405020304" pitchFamily="18" charset="0"/>
                  </a:rPr>
                  <a:t>Mathematic-based</a:t>
                </a:r>
                <a:r>
                  <a:rPr lang="en-US" sz="2200" dirty="0">
                    <a:solidFill>
                      <a:srgbClr val="0033CC"/>
                    </a:solidFill>
                    <a:ea typeface="Tahoma" panose="020B0604030504040204" pitchFamily="34" charset="0"/>
                    <a:cs typeface="Times" panose="02020603050405020304" pitchFamily="18" charset="0"/>
                  </a:rPr>
                  <a:t> 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Computational complexity on a addition group </a:t>
                </a:r>
                <a:r>
                  <a:rPr lang="vi-VN" sz="2200" dirty="0" err="1">
                    <a:ea typeface="Tahoma" panose="020B0604030504040204" pitchFamily="34" charset="0"/>
                    <a:cs typeface="Times" panose="02020603050405020304" pitchFamily="18" charset="0"/>
                  </a:rPr>
                  <a:t>on</a:t>
                </a:r>
                <a:r>
                  <a:rPr lang="vi-VN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 </a:t>
                </a:r>
                <a:r>
                  <a:rPr lang="vi-VN" sz="2200" dirty="0" err="1">
                    <a:cs typeface="Times" panose="02020603050405020304" pitchFamily="18" charset="0"/>
                  </a:rPr>
                  <a:t>Elliptic-curve</a:t>
                </a:r>
                <a:r>
                  <a:rPr lang="vi-VN" sz="2200" dirty="0">
                    <a:cs typeface="Times" panose="02020603050405020304" pitchFamily="18" charset="0"/>
                  </a:rPr>
                  <a:t> </a:t>
                </a:r>
                <a:r>
                  <a:rPr lang="vi-VN" sz="2200" err="1">
                    <a:cs typeface="Times" panose="02020603050405020304" pitchFamily="18" charset="0"/>
                  </a:rPr>
                  <a:t>cryptography</a:t>
                </a:r>
                <a:r>
                  <a:rPr lang="vi-VN" sz="2200">
                    <a:cs typeface="Times" panose="02020603050405020304" pitchFamily="18" charset="0"/>
                  </a:rPr>
                  <a:t>:</a:t>
                </a:r>
                <a:r>
                  <a:rPr lang="en-US" sz="220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sz="2400" b="1" i="1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sz="2400" u="sng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sz="2400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2400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sz="2200" b="1" u="sng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  <a:p>
                <a:pPr lvl="1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sz="2200" b="1" dirty="0">
                    <a:ea typeface="Tahoma" panose="020B0604030504040204" pitchFamily="34" charset="0"/>
                    <a:cs typeface="Times" panose="02020603050405020304" pitchFamily="18" charset="0"/>
                  </a:rPr>
                  <a:t>        </a:t>
                </a:r>
                <a:endParaRPr lang="en-US" sz="2200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Hash Function; Random oracle model (Probability)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10C46E-E4F9-4749-BAB4-4E280F28D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499" y="3910681"/>
                <a:ext cx="8405428" cy="1969770"/>
              </a:xfrm>
              <a:prstGeom prst="rect">
                <a:avLst/>
              </a:prstGeom>
              <a:blipFill>
                <a:blip r:embed="rId7"/>
                <a:stretch>
                  <a:fillRect l="-798" t="-216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25B49AEF-D863-475F-92D4-A0974D461519}"/>
              </a:ext>
            </a:extLst>
          </p:cNvPr>
          <p:cNvSpPr/>
          <p:nvPr/>
        </p:nvSpPr>
        <p:spPr>
          <a:xfrm>
            <a:off x="1487929" y="4999047"/>
            <a:ext cx="72191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ea typeface="Tahoma" panose="020B0604030504040204" pitchFamily="34" charset="0"/>
                <a:cs typeface="Times" panose="02020603050405020304" pitchFamily="18" charset="0"/>
              </a:rPr>
              <a:t>Authentication factors: 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Passwords, smart card, biometric.</a:t>
            </a:r>
            <a:r>
              <a:rPr lang="en-US" sz="2200" b="1" dirty="0">
                <a:solidFill>
                  <a:srgbClr val="0033CC"/>
                </a:solidFill>
                <a:ea typeface="Tahoma" panose="020B0604030504040204" pitchFamily="34" charset="0"/>
                <a:cs typeface="Times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1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2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965" y="741777"/>
            <a:ext cx="2037832" cy="522545"/>
          </a:xfrm>
        </p:spPr>
        <p:txBody>
          <a:bodyPr>
            <a:noAutofit/>
          </a:bodyPr>
          <a:lstStyle/>
          <a:p>
            <a:pPr algn="ctr"/>
            <a:b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SIP Protocols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1E42E5-F8A3-441B-991A-DEDAAB137398}"/>
              </a:ext>
            </a:extLst>
          </p:cNvPr>
          <p:cNvCxnSpPr/>
          <p:nvPr/>
        </p:nvCxnSpPr>
        <p:spPr>
          <a:xfrm>
            <a:off x="876177" y="797469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633582" y="-39146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449842" y="5859975"/>
            <a:ext cx="10903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Nguyen, Ngoc-Tu, </a:t>
            </a:r>
            <a:r>
              <a:rPr lang="en-US" sz="1400" dirty="0">
                <a:latin typeface="+mj-lt"/>
              </a:rPr>
              <a:t>and Chin-Chen Chang. "A biometric-based authenticated key agreement scheme for session initiation protocol in </a:t>
            </a:r>
            <a:r>
              <a:rPr lang="en-US" sz="1400" dirty="0" err="1">
                <a:latin typeface="+mj-lt"/>
              </a:rPr>
              <a:t>ip</a:t>
            </a:r>
            <a:r>
              <a:rPr lang="en-US" sz="1400" dirty="0">
                <a:latin typeface="+mj-lt"/>
              </a:rPr>
              <a:t>-based multimedia networks." Multimedia Tools and Applications (2018): 1-39.</a:t>
            </a:r>
            <a:endParaRPr lang="vi-VN" sz="1400" dirty="0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10C46E-E4F9-4749-BAB4-4E280F28D172}"/>
              </a:ext>
            </a:extLst>
          </p:cNvPr>
          <p:cNvSpPr/>
          <p:nvPr/>
        </p:nvSpPr>
        <p:spPr>
          <a:xfrm>
            <a:off x="839078" y="4685701"/>
            <a:ext cx="950539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33CC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Mathematic-based</a:t>
            </a:r>
            <a:r>
              <a:rPr lang="en-US" sz="22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 complexity on a addition group </a:t>
            </a:r>
            <a:r>
              <a:rPr lang="vi-VN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vi-V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200" dirty="0" err="1"/>
              <a:t>Elliptic-curve</a:t>
            </a:r>
            <a:r>
              <a:rPr lang="vi-VN" sz="2200" dirty="0"/>
              <a:t> </a:t>
            </a:r>
            <a:r>
              <a:rPr lang="vi-VN" sz="2200" dirty="0" err="1"/>
              <a:t>cryptography</a:t>
            </a:r>
            <a:r>
              <a:rPr lang="vi-VN" sz="2200" dirty="0"/>
              <a:t>: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600"/>
              </a:spcBef>
              <a:buClr>
                <a:schemeClr val="accent1"/>
              </a:buClr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4DBC8F-0127-4F1B-9B6D-93EA658E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853162"/>
            <a:ext cx="6215517" cy="387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F3002C-EDE5-44BB-9335-F889CDD64133}"/>
                  </a:ext>
                </a:extLst>
              </p:cNvPr>
              <p:cNvSpPr/>
              <p:nvPr/>
            </p:nvSpPr>
            <p:spPr>
              <a:xfrm>
                <a:off x="2879712" y="5295300"/>
                <a:ext cx="19019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b="1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F3002C-EDE5-44BB-9335-F889CDD64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12" y="5295300"/>
                <a:ext cx="19019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3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7648" y="44625"/>
            <a:ext cx="6661248" cy="792163"/>
          </a:xfrm>
        </p:spPr>
        <p:txBody>
          <a:bodyPr/>
          <a:lstStyle/>
          <a:p>
            <a:pPr eaLnBrk="1" hangingPunct="1"/>
            <a:r>
              <a:rPr lang="en-US" altLang="en-US" dirty="0"/>
              <a:t>Textbooks and References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2660" y="1160346"/>
            <a:ext cx="6119564" cy="576064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altLang="en-US" dirty="0"/>
              <a:t>Text books</a:t>
            </a:r>
          </a:p>
          <a:p>
            <a:pPr marL="0" indent="0" eaLnBrk="1" hangingPunct="1">
              <a:spcBef>
                <a:spcPct val="25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5000"/>
              </a:spcBef>
              <a:buNone/>
            </a:pPr>
            <a:endParaRPr lang="en-GB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C6BF2E-3E4F-4B44-9AB7-7782F5E6277D}"/>
              </a:ext>
            </a:extLst>
          </p:cNvPr>
          <p:cNvSpPr/>
          <p:nvPr/>
        </p:nvSpPr>
        <p:spPr>
          <a:xfrm>
            <a:off x="4655840" y="5370805"/>
            <a:ext cx="3089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[1] Chapter 14.15</a:t>
            </a:r>
            <a:endParaRPr lang="en-US" sz="2000" dirty="0"/>
          </a:p>
        </p:txBody>
      </p:sp>
      <p:pic>
        <p:nvPicPr>
          <p:cNvPr id="1026" name="Picture 2" descr="Cryptography and Network Security: Principles and Practice, 8th Edition">
            <a:extLst>
              <a:ext uri="{FF2B5EF4-FFF2-40B4-BE49-F238E27FC236}">
                <a16:creationId xmlns:a16="http://schemas.microsoft.com/office/drawing/2014/main" id="{3254D2E9-76A3-4B06-8D21-629FA2C00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1727986"/>
            <a:ext cx="2665463" cy="347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27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663" y="977902"/>
            <a:ext cx="2190120" cy="522545"/>
          </a:xfrm>
        </p:spPr>
        <p:txBody>
          <a:bodyPr>
            <a:noAutofit/>
          </a:bodyPr>
          <a:lstStyle/>
          <a:p>
            <a:pPr algn="ctr"/>
            <a:b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Satellite Mobile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Protocols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1E42E5-F8A3-441B-991A-DEDAAB137398}"/>
              </a:ext>
            </a:extLst>
          </p:cNvPr>
          <p:cNvCxnSpPr/>
          <p:nvPr/>
        </p:nvCxnSpPr>
        <p:spPr>
          <a:xfrm>
            <a:off x="2046453" y="828085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343472" y="23181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1677210" y="5830062"/>
            <a:ext cx="88738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Nguyen, Ngoc-Tu</a:t>
            </a:r>
            <a:r>
              <a:rPr lang="en-US" sz="1400" dirty="0">
                <a:latin typeface="+mj-lt"/>
              </a:rPr>
              <a:t>, and  Chang, Chin-Chen. "A Biometric-based Authenticated Key Agreement Protocol for User-to-user Communications in Satellite Mobile Networks.“, Wireless Personal Communications. 2019 Aug 1;107(4):1727-58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10C46E-E4F9-4749-BAB4-4E280F28D172}"/>
              </a:ext>
            </a:extLst>
          </p:cNvPr>
          <p:cNvSpPr/>
          <p:nvPr/>
        </p:nvSpPr>
        <p:spPr>
          <a:xfrm>
            <a:off x="1976292" y="4748655"/>
            <a:ext cx="840542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33CC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Mathematic-based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 complexity on a addition group </a:t>
            </a:r>
            <a:r>
              <a:rPr lang="vi-VN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vi-V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200" dirty="0" err="1"/>
              <a:t>Elliptic-curve</a:t>
            </a:r>
            <a:r>
              <a:rPr lang="vi-VN" sz="2200" dirty="0"/>
              <a:t> </a:t>
            </a:r>
            <a:r>
              <a:rPr lang="vi-VN" sz="2200" dirty="0" err="1"/>
              <a:t>cryptography</a:t>
            </a:r>
            <a:r>
              <a:rPr lang="vi-VN" sz="2200" dirty="0"/>
              <a:t>: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600"/>
              </a:spcBef>
              <a:buClr>
                <a:schemeClr val="accent1"/>
              </a:buClr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03206-76B5-4A22-8562-D2F27975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56" y="863264"/>
            <a:ext cx="5845639" cy="3955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76C0A-2F7C-4632-B517-CEB438189B3D}"/>
                  </a:ext>
                </a:extLst>
              </p:cNvPr>
              <p:cNvSpPr/>
              <p:nvPr/>
            </p:nvSpPr>
            <p:spPr>
              <a:xfrm>
                <a:off x="4049988" y="5354052"/>
                <a:ext cx="19019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b="1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76C0A-2F7C-4632-B517-CEB438189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88" y="5354052"/>
                <a:ext cx="19019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8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secret-shared approach</a:t>
            </a:r>
          </a:p>
          <a:p>
            <a:pPr eaLnBrk="1" hangingPunct="1">
              <a:spcBef>
                <a:spcPct val="25000"/>
              </a:spcBef>
            </a:pPr>
            <a:r>
              <a:rPr lang="en-US"/>
              <a:t>Agreements of cryptographic algorithm</a:t>
            </a:r>
            <a:endParaRPr lang="en-US" dirty="0"/>
          </a:p>
          <a:p>
            <a:pPr marL="514350" indent="-457200" eaLnBrk="1" hangingPunct="1">
              <a:spcBef>
                <a:spcPct val="25000"/>
              </a:spcBef>
            </a:pPr>
            <a:r>
              <a:rPr lang="en-US">
                <a:solidFill>
                  <a:schemeClr val="tx2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>
                <a:solidFill>
                  <a:schemeClr val="tx2"/>
                </a:solidFill>
              </a:rPr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layers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92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>
            <a:extLst>
              <a:ext uri="{FF2B5EF4-FFF2-40B4-BE49-F238E27FC236}">
                <a16:creationId xmlns:a16="http://schemas.microsoft.com/office/drawing/2014/main" id="{6DF9F6C9-E3A4-4925-8D9F-B59F281B4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3372" y="1124744"/>
            <a:ext cx="11305256" cy="4325938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600" b="1" dirty="0">
                <a:ea typeface="宋体" panose="02010600030101010101" pitchFamily="2" charset="-122"/>
              </a:rPr>
              <a:t>Encryption</a:t>
            </a:r>
            <a:r>
              <a:rPr lang="en-GB" altLang="zh-CN" sz="2600" dirty="0">
                <a:ea typeface="宋体" panose="02010600030101010101" pitchFamily="2" charset="-122"/>
              </a:rPr>
              <a:t> and </a:t>
            </a:r>
            <a:r>
              <a:rPr lang="en-GB" altLang="zh-CN" sz="2600" b="1" dirty="0">
                <a:ea typeface="宋体" panose="02010600030101010101" pitchFamily="2" charset="-122"/>
              </a:rPr>
              <a:t>authentication</a:t>
            </a:r>
            <a:r>
              <a:rPr lang="en-GB" altLang="zh-CN" sz="2600" dirty="0">
                <a:ea typeface="宋体" panose="02010600030101010101" pitchFamily="2" charset="-122"/>
              </a:rPr>
              <a:t> algorithms are building blocks of secure network protocols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GB" altLang="zh-CN" sz="2600" dirty="0">
              <a:ea typeface="宋体" panose="02010600030101010101" pitchFamily="2" charset="-122"/>
            </a:endParaRP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200" dirty="0">
                <a:ea typeface="宋体" panose="02010600030101010101" pitchFamily="2" charset="-122"/>
              </a:rPr>
              <a:t>Deploying cryptographic algorithms at different layers have different security effects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GB" altLang="zh-CN" sz="2200" dirty="0">
              <a:ea typeface="宋体" panose="02010600030101010101" pitchFamily="2" charset="-122"/>
            </a:endParaRP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200" dirty="0">
                <a:ea typeface="宋体" panose="02010600030101010101" pitchFamily="2" charset="-122"/>
              </a:rPr>
              <a:t>Where should we put the security protocol in the </a:t>
            </a:r>
            <a:r>
              <a:rPr lang="en-GB" altLang="zh-CN" sz="2200">
                <a:ea typeface="宋体" panose="02010600030101010101" pitchFamily="2" charset="-122"/>
              </a:rPr>
              <a:t>network architecture</a:t>
            </a:r>
            <a:r>
              <a:rPr lang="en-GB" altLang="zh-CN" sz="2200" dirty="0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335341-78DA-427D-B80E-C99FCEAE99F0}"/>
              </a:ext>
            </a:extLst>
          </p:cNvPr>
          <p:cNvSpPr txBox="1">
            <a:spLocks noChangeArrowheads="1"/>
          </p:cNvSpPr>
          <p:nvPr/>
        </p:nvSpPr>
        <p:spPr>
          <a:xfrm>
            <a:off x="1559496" y="0"/>
            <a:ext cx="7992888" cy="7921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kern="0">
                <a:solidFill>
                  <a:schemeClr val="tx1"/>
                </a:solidFill>
              </a:rPr>
              <a:t>Deployment network secure protocols</a:t>
            </a:r>
            <a:endParaRPr lang="en-GB" altLang="en-US" sz="36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407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1DE64236-EFCF-46B9-A6F7-988896F76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9516" y="44625"/>
            <a:ext cx="8928484" cy="792163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Deployment network secure protocols</a:t>
            </a:r>
            <a:endParaRPr lang="en-GB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CF46A-3922-4C8D-9940-A9D5F693C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196752"/>
            <a:ext cx="714178" cy="881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66CAE-0F4E-4774-A756-46F1F995A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196753"/>
            <a:ext cx="804134" cy="9266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63C60D-C383-4234-972E-DD939496D137}"/>
              </a:ext>
            </a:extLst>
          </p:cNvPr>
          <p:cNvCxnSpPr>
            <a:cxnSpLocks/>
          </p:cNvCxnSpPr>
          <p:nvPr/>
        </p:nvCxnSpPr>
        <p:spPr bwMode="auto">
          <a:xfrm>
            <a:off x="3719736" y="1606317"/>
            <a:ext cx="4680520" cy="31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5CFC19-69A6-426B-B6A0-7D4B28DB979F}"/>
              </a:ext>
            </a:extLst>
          </p:cNvPr>
          <p:cNvSpPr txBox="1"/>
          <p:nvPr/>
        </p:nvSpPr>
        <p:spPr>
          <a:xfrm>
            <a:off x="3300508" y="1897705"/>
            <a:ext cx="5315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How to establish secure protocol?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B3212-4B93-4CD0-9053-B964E23FF970}"/>
              </a:ext>
            </a:extLst>
          </p:cNvPr>
          <p:cNvSpPr txBox="1"/>
          <p:nvPr/>
        </p:nvSpPr>
        <p:spPr>
          <a:xfrm>
            <a:off x="2351585" y="2439590"/>
            <a:ext cx="5224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Authentication?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Key agreement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Chosen cipher for exchage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4DC45-2148-4B79-89D3-7090880BDC54}"/>
              </a:ext>
            </a:extLst>
          </p:cNvPr>
          <p:cNvSpPr txBox="1"/>
          <p:nvPr/>
        </p:nvSpPr>
        <p:spPr>
          <a:xfrm>
            <a:off x="5663954" y="4005064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AES-128-CBC, SHA256,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D288A1-DD0E-44CA-99BB-DFC7E6E5AF87}"/>
              </a:ext>
            </a:extLst>
          </p:cNvPr>
          <p:cNvSpPr txBox="1"/>
          <p:nvPr/>
        </p:nvSpPr>
        <p:spPr>
          <a:xfrm>
            <a:off x="5663952" y="4484243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AES-256-GCM, SHA3-512, … </a:t>
            </a:r>
          </a:p>
        </p:txBody>
      </p:sp>
    </p:spTree>
    <p:extLst>
      <p:ext uri="{BB962C8B-B14F-4D97-AF65-F5344CB8AC3E}">
        <p14:creationId xmlns:p14="http://schemas.microsoft.com/office/powerpoint/2010/main" val="100232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3E399ED0-E52B-45CD-AFB7-39E228904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908721"/>
            <a:ext cx="7560840" cy="792163"/>
          </a:xfrm>
        </p:spPr>
        <p:txBody>
          <a:bodyPr/>
          <a:lstStyle/>
          <a:p>
            <a:pPr eaLnBrk="1" hangingPunct="1"/>
            <a:r>
              <a:rPr lang="en-US" altLang="en-US" sz="3600"/>
              <a:t>Where should we deploy the secure protocol? </a:t>
            </a:r>
            <a:endParaRPr lang="en-US" alt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304B0-CEA3-4E48-859C-B042DEC4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772816"/>
            <a:ext cx="8763000" cy="48006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D435D5C-675A-4FE7-8A43-EFC8EE0BE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754" y="0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>
            <a:extLst>
              <a:ext uri="{FF2B5EF4-FFF2-40B4-BE49-F238E27FC236}">
                <a16:creationId xmlns:a16="http://schemas.microsoft.com/office/drawing/2014/main" id="{B3991F9E-56F4-42EC-819C-416E10BE4E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55199" y="2090274"/>
            <a:ext cx="4014788" cy="3546475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Application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Web, Email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Transport Layer 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TCP, UDP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Network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IP</a:t>
            </a: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6AE3F88A-DAED-4517-9ADA-5EDDB04683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96014" y="1988841"/>
            <a:ext cx="4014787" cy="4061123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Data Link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Ethernet, 802.11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Physical Layer</a:t>
            </a:r>
          </a:p>
        </p:txBody>
      </p:sp>
      <p:sp>
        <p:nvSpPr>
          <p:cNvPr id="7174" name="Text Box 4">
            <a:extLst>
              <a:ext uri="{FF2B5EF4-FFF2-40B4-BE49-F238E27FC236}">
                <a16:creationId xmlns:a16="http://schemas.microsoft.com/office/drawing/2014/main" id="{E00CCCB4-986D-4F8A-9641-F5678AA2F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221252"/>
            <a:ext cx="31400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900" dirty="0">
                <a:solidFill>
                  <a:srgbClr val="000000"/>
                </a:solidFill>
                <a:cs typeface="DejaVu Sans" panose="020B0603030804020204" pitchFamily="34" charset="0"/>
              </a:rPr>
              <a:t>Logical (Software)</a:t>
            </a:r>
            <a:r>
              <a:rPr lang="ar-SA" altLang="zh-CN" sz="2900" dirty="0">
                <a:solidFill>
                  <a:srgbClr val="000000"/>
                </a:solidFill>
                <a:cs typeface="DejaVu Sans" panose="020B0603030804020204" pitchFamily="34" charset="0"/>
              </a:rPr>
              <a:t>‏</a:t>
            </a:r>
            <a:endParaRPr lang="en-GB" altLang="zh-CN" sz="2900" dirty="0">
              <a:solidFill>
                <a:srgbClr val="000000"/>
              </a:solidFill>
              <a:cs typeface="DejaVu Sans" panose="020B0603030804020204" pitchFamily="34" charset="0"/>
            </a:endParaRPr>
          </a:p>
        </p:txBody>
      </p:sp>
      <p:sp>
        <p:nvSpPr>
          <p:cNvPr id="7175" name="Text Box 5">
            <a:extLst>
              <a:ext uri="{FF2B5EF4-FFF2-40B4-BE49-F238E27FC236}">
                <a16:creationId xmlns:a16="http://schemas.microsoft.com/office/drawing/2014/main" id="{ACB084DC-43D4-42AA-AAB2-27006E0E0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305952"/>
            <a:ext cx="34893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900">
                <a:solidFill>
                  <a:srgbClr val="000000"/>
                </a:solidFill>
                <a:cs typeface="DejaVu Sans" panose="020B0603030804020204" pitchFamily="34" charset="0"/>
              </a:rPr>
              <a:t>Physical (Hardware)</a:t>
            </a:r>
            <a:r>
              <a:rPr lang="ar-SA" altLang="zh-CN" sz="2900">
                <a:solidFill>
                  <a:srgbClr val="000000"/>
                </a:solidFill>
                <a:cs typeface="DejaVu Sans" panose="020B0603030804020204" pitchFamily="34" charset="0"/>
              </a:rPr>
              <a:t>‏</a:t>
            </a:r>
            <a:endParaRPr lang="en-GB" altLang="zh-CN" sz="2900">
              <a:solidFill>
                <a:srgbClr val="000000"/>
              </a:solidFill>
              <a:cs typeface="DejaVu Sans" panose="020B0603030804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14FCA6-BDDA-4894-BAF5-A0C035123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516" y="44625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1461D3-2FCA-444D-96EC-8D96A874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96" y="980728"/>
            <a:ext cx="6158204" cy="554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3CA0D-1F5B-4B90-A775-90CE768D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5562600"/>
            <a:ext cx="4267200" cy="494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E3D91-4F0B-4D54-8DF6-13FDF1D77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117" y="5600032"/>
            <a:ext cx="1281112" cy="4572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E870310-75B1-41C4-BECF-F95EFAF7A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758" y="-28935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5EC7A-EDA5-49D3-BA09-807D5D5AC44A}"/>
              </a:ext>
            </a:extLst>
          </p:cNvPr>
          <p:cNvSpPr/>
          <p:nvPr/>
        </p:nvSpPr>
        <p:spPr>
          <a:xfrm>
            <a:off x="1199456" y="980729"/>
            <a:ext cx="60121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200">
                <a:ea typeface="宋体" panose="02010600030101010101" pitchFamily="2" charset="-122"/>
              </a:rPr>
              <a:t>PGP and S/MIME  Email Security Protocols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4C5951-B450-411F-BA67-7A9B3EE4F6B4}"/>
              </a:ext>
            </a:extLst>
          </p:cNvPr>
          <p:cNvSpPr/>
          <p:nvPr/>
        </p:nvSpPr>
        <p:spPr>
          <a:xfrm>
            <a:off x="3024580" y="1346393"/>
            <a:ext cx="39645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600">
                <a:ea typeface="宋体" panose="02010600030101010101" pitchFamily="2" charset="-122"/>
              </a:rPr>
              <a:t>SSL/TLS, SSH protocol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5E272-36C2-43AD-96C9-5804A3BDF7F0}"/>
              </a:ext>
            </a:extLst>
          </p:cNvPr>
          <p:cNvSpPr/>
          <p:nvPr/>
        </p:nvSpPr>
        <p:spPr>
          <a:xfrm>
            <a:off x="2856492" y="3263274"/>
            <a:ext cx="35834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600">
                <a:ea typeface="宋体" panose="02010600030101010101" pitchFamily="2" charset="-122"/>
              </a:rPr>
              <a:t>Ipsec, VPN protocols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5806AB8-7253-4FFA-BD90-6E8653F51942}"/>
              </a:ext>
            </a:extLst>
          </p:cNvPr>
          <p:cNvSpPr/>
          <p:nvPr/>
        </p:nvSpPr>
        <p:spPr bwMode="auto">
          <a:xfrm rot="10982860">
            <a:off x="6551425" y="3426612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CC98C00-2120-4F40-B95E-12A6FD5665FB}"/>
              </a:ext>
            </a:extLst>
          </p:cNvPr>
          <p:cNvSpPr/>
          <p:nvPr/>
        </p:nvSpPr>
        <p:spPr bwMode="auto">
          <a:xfrm rot="10982860">
            <a:off x="6767209" y="1004551"/>
            <a:ext cx="234886" cy="4189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9927213-0C01-40A6-9A58-FA0C8F9A31BB}"/>
              </a:ext>
            </a:extLst>
          </p:cNvPr>
          <p:cNvSpPr/>
          <p:nvPr/>
        </p:nvSpPr>
        <p:spPr bwMode="auto">
          <a:xfrm rot="10982860">
            <a:off x="6892743" y="1486346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08F5B13-43C6-4435-9864-157A1A450ED0}"/>
              </a:ext>
            </a:extLst>
          </p:cNvPr>
          <p:cNvSpPr/>
          <p:nvPr/>
        </p:nvSpPr>
        <p:spPr bwMode="auto">
          <a:xfrm rot="10982860">
            <a:off x="6447997" y="4511019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E65D3-BE0A-4293-A7BF-2A89A7675646}"/>
              </a:ext>
            </a:extLst>
          </p:cNvPr>
          <p:cNvSpPr txBox="1"/>
          <p:nvPr/>
        </p:nvSpPr>
        <p:spPr>
          <a:xfrm>
            <a:off x="2092746" y="4480941"/>
            <a:ext cx="43524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WEB, WPA, WPA2, WPA 2 …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">
            <a:extLst>
              <a:ext uri="{FF2B5EF4-FFF2-40B4-BE49-F238E27FC236}">
                <a16:creationId xmlns:a16="http://schemas.microsoft.com/office/drawing/2014/main" id="{5C88582E-C0C0-474F-BA92-6C7E22DA8E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03512" y="-182887"/>
            <a:ext cx="7542213" cy="955775"/>
          </a:xfrm>
        </p:spPr>
        <p:txBody>
          <a:bodyPr anchor="ctr"/>
          <a:lstStyle/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 dirty="0">
                <a:ea typeface="宋体" panose="02010600030101010101" pitchFamily="2" charset="-122"/>
              </a:rPr>
              <a:t>What Are the Pros and Cons?</a:t>
            </a: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268FE7E3-96B4-4528-ABD3-8F6089AA78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393" y="1052737"/>
            <a:ext cx="9716542" cy="5032375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b="1" dirty="0">
                <a:ea typeface="宋体" panose="02010600030101010101" pitchFamily="2" charset="-122"/>
              </a:rPr>
              <a:t>Application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Provides end-to-end security protection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>
                <a:ea typeface="宋体" panose="02010600030101010101" pitchFamily="2" charset="-122"/>
              </a:rPr>
              <a:t>Intermediate nodes need not to </a:t>
            </a:r>
            <a:r>
              <a:rPr lang="en-GB" altLang="zh-CN" dirty="0">
                <a:ea typeface="宋体" panose="02010600030101010101" pitchFamily="2" charset="-122"/>
              </a:rPr>
              <a:t>decrypt data or check for signatures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Attackers may analyse traffic and modify headers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b="1" dirty="0">
                <a:ea typeface="宋体" panose="02010600030101010101" pitchFamily="2" charset="-122"/>
              </a:rPr>
              <a:t>Transport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Provides security protections for </a:t>
            </a:r>
            <a:r>
              <a:rPr lang="en-GB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TCP packets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Attackers may analyse traffic via IP headers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>
            <a:extLst>
              <a:ext uri="{FF2B5EF4-FFF2-40B4-BE49-F238E27FC236}">
                <a16:creationId xmlns:a16="http://schemas.microsoft.com/office/drawing/2014/main" id="{6A3C1C6E-6931-4418-9894-0002DA01C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3392" y="1052736"/>
            <a:ext cx="958740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b="1" dirty="0">
                <a:ea typeface="宋体" panose="02010600030101010101" pitchFamily="2" charset="-122"/>
              </a:rPr>
              <a:t>Network Layer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>
                <a:ea typeface="宋体" panose="02010600030101010101" pitchFamily="2" charset="-122"/>
              </a:rPr>
              <a:t>Provides node-to-node </a:t>
            </a:r>
            <a:r>
              <a:rPr lang="en-GB" altLang="zh-CN" dirty="0">
                <a:ea typeface="宋体" panose="02010600030101010101" pitchFamily="2" charset="-122"/>
              </a:rPr>
              <a:t>security protection</a:t>
            </a:r>
          </a:p>
          <a:p>
            <a:pPr lvl="2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Transport mode: Encrypt payload only</a:t>
            </a:r>
          </a:p>
          <a:p>
            <a:pPr lvl="2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Tunnel mode: Encrypt both header &amp; payload; need a gateway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b="1" dirty="0">
                <a:ea typeface="宋体" panose="02010600030101010101" pitchFamily="2" charset="-122"/>
              </a:rPr>
              <a:t>Data-link Layer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Provides security protections for frames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Traffic analysis would not yield much info</a:t>
            </a:r>
            <a:endParaRPr lang="en-GB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AE23D2-99CF-4C2D-82F4-F84767536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-171400"/>
            <a:ext cx="7542213" cy="10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 kern="0" dirty="0">
                <a:ea typeface="宋体" panose="02010600030101010101" pitchFamily="2" charset="-122"/>
              </a:rPr>
              <a:t>What Are the Pros and Cons?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>
            <a:extLst>
              <a:ext uri="{FF2B5EF4-FFF2-40B4-BE49-F238E27FC236}">
                <a16:creationId xmlns:a16="http://schemas.microsoft.com/office/drawing/2014/main" id="{4B187F3D-691F-477A-9A15-DA58CC9AFD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SSH protocol</a:t>
            </a:r>
          </a:p>
        </p:txBody>
      </p:sp>
      <p:sp>
        <p:nvSpPr>
          <p:cNvPr id="61444" name="Rectangle 5">
            <a:extLst>
              <a:ext uri="{FF2B5EF4-FFF2-40B4-BE49-F238E27FC236}">
                <a16:creationId xmlns:a16="http://schemas.microsoft.com/office/drawing/2014/main" id="{C7183F0F-C53A-4983-81D2-A03F77B5E7D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72201" y="1525589"/>
            <a:ext cx="5029899" cy="4646612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Connection: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Sets up multiple channels for different applications in a single SSH connection 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User Authentication: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Authenticate user to server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Using password or PKC 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Transport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Handles initial setup: server authentication, and key exchange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Set up encryption and compression algorithms</a:t>
            </a:r>
          </a:p>
        </p:txBody>
      </p:sp>
      <p:grpSp>
        <p:nvGrpSpPr>
          <p:cNvPr id="61445" name="Group 48">
            <a:extLst>
              <a:ext uri="{FF2B5EF4-FFF2-40B4-BE49-F238E27FC236}">
                <a16:creationId xmlns:a16="http://schemas.microsoft.com/office/drawing/2014/main" id="{E367AB27-F12E-4C48-AD97-707DFF6DF0DF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525590"/>
            <a:ext cx="4267200" cy="4113211"/>
            <a:chOff x="533400" y="2438400"/>
            <a:chExt cx="4191000" cy="3733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0FB695-6EC5-4B33-A6B7-1777B20CF406}"/>
                </a:ext>
              </a:extLst>
            </p:cNvPr>
            <p:cNvSpPr/>
            <p:nvPr/>
          </p:nvSpPr>
          <p:spPr>
            <a:xfrm>
              <a:off x="533400" y="2438400"/>
              <a:ext cx="2743200" cy="3733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758B93-5C8E-4CFD-951E-5A163E659287}"/>
                </a:ext>
              </a:extLst>
            </p:cNvPr>
            <p:cNvCxnSpPr/>
            <p:nvPr/>
          </p:nvCxnSpPr>
          <p:spPr>
            <a:xfrm>
              <a:off x="533400" y="2438400"/>
              <a:ext cx="32004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EED5CD4-77CF-41E6-8944-EB5052051637}"/>
                </a:ext>
              </a:extLst>
            </p:cNvPr>
            <p:cNvCxnSpPr/>
            <p:nvPr/>
          </p:nvCxnSpPr>
          <p:spPr>
            <a:xfrm>
              <a:off x="533400" y="2970213"/>
              <a:ext cx="2743200" cy="1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4FB6CF-09D2-4A1D-90DB-9E8C17B30864}"/>
                </a:ext>
              </a:extLst>
            </p:cNvPr>
            <p:cNvCxnSpPr/>
            <p:nvPr/>
          </p:nvCxnSpPr>
          <p:spPr>
            <a:xfrm>
              <a:off x="533400" y="35052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4869B-009D-40C4-8BAD-A7A8CFE357CC}"/>
                </a:ext>
              </a:extLst>
            </p:cNvPr>
            <p:cNvCxnSpPr/>
            <p:nvPr/>
          </p:nvCxnSpPr>
          <p:spPr>
            <a:xfrm>
              <a:off x="533400" y="4038600"/>
              <a:ext cx="32004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96E32C-1421-4B1D-AC7F-3B776B12BB87}"/>
                </a:ext>
              </a:extLst>
            </p:cNvPr>
            <p:cNvCxnSpPr/>
            <p:nvPr/>
          </p:nvCxnSpPr>
          <p:spPr>
            <a:xfrm>
              <a:off x="533400" y="45720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9D5B6D-36A1-4E3A-B92C-934F26F3DF7A}"/>
                </a:ext>
              </a:extLst>
            </p:cNvPr>
            <p:cNvCxnSpPr/>
            <p:nvPr/>
          </p:nvCxnSpPr>
          <p:spPr>
            <a:xfrm>
              <a:off x="533400" y="5103813"/>
              <a:ext cx="2743200" cy="1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2D0137-736C-4118-A50D-FC36DEDC2893}"/>
                </a:ext>
              </a:extLst>
            </p:cNvPr>
            <p:cNvCxnSpPr/>
            <p:nvPr/>
          </p:nvCxnSpPr>
          <p:spPr>
            <a:xfrm>
              <a:off x="533400" y="56388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455" name="TextBox 27">
              <a:extLst>
                <a:ext uri="{FF2B5EF4-FFF2-40B4-BE49-F238E27FC236}">
                  <a16:creationId xmlns:a16="http://schemas.microsoft.com/office/drawing/2014/main" id="{6E352B4D-2863-4067-BDF9-74D31A056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5878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Connection</a:t>
              </a:r>
            </a:p>
          </p:txBody>
        </p:sp>
        <p:sp>
          <p:nvSpPr>
            <p:cNvPr id="61456" name="TextBox 28">
              <a:extLst>
                <a:ext uri="{FF2B5EF4-FFF2-40B4-BE49-F238E27FC236}">
                  <a16:creationId xmlns:a16="http://schemas.microsoft.com/office/drawing/2014/main" id="{9C643F22-ED3C-4955-8C9B-A1AB3DD40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1212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User Authentication</a:t>
              </a:r>
            </a:p>
          </p:txBody>
        </p:sp>
        <p:sp>
          <p:nvSpPr>
            <p:cNvPr id="61457" name="TextBox 29">
              <a:extLst>
                <a:ext uri="{FF2B5EF4-FFF2-40B4-BE49-F238E27FC236}">
                  <a16:creationId xmlns:a16="http://schemas.microsoft.com/office/drawing/2014/main" id="{0B98EFBE-71D6-4F90-A17F-ED11544F8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6546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Transport</a:t>
              </a:r>
            </a:p>
          </p:txBody>
        </p:sp>
        <p:sp>
          <p:nvSpPr>
            <p:cNvPr id="61458" name="TextBox 30">
              <a:extLst>
                <a:ext uri="{FF2B5EF4-FFF2-40B4-BE49-F238E27FC236}">
                  <a16:creationId xmlns:a16="http://schemas.microsoft.com/office/drawing/2014/main" id="{4ACA08EB-A6E8-4320-BCF7-36FEC60A5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1880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TCP</a:t>
              </a:r>
            </a:p>
          </p:txBody>
        </p:sp>
        <p:sp>
          <p:nvSpPr>
            <p:cNvPr id="61459" name="TextBox 31">
              <a:extLst>
                <a:ext uri="{FF2B5EF4-FFF2-40B4-BE49-F238E27FC236}">
                  <a16:creationId xmlns:a16="http://schemas.microsoft.com/office/drawing/2014/main" id="{C765892F-ED46-467B-932C-88262DCF2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7214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IP</a:t>
              </a:r>
            </a:p>
          </p:txBody>
        </p:sp>
        <p:sp>
          <p:nvSpPr>
            <p:cNvPr id="61460" name="TextBox 32">
              <a:extLst>
                <a:ext uri="{FF2B5EF4-FFF2-40B4-BE49-F238E27FC236}">
                  <a16:creationId xmlns:a16="http://schemas.microsoft.com/office/drawing/2014/main" id="{D4842144-3B34-4C13-8835-8011E48C1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52548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Data Link</a:t>
              </a:r>
            </a:p>
          </p:txBody>
        </p:sp>
        <p:sp>
          <p:nvSpPr>
            <p:cNvPr id="61461" name="TextBox 33">
              <a:extLst>
                <a:ext uri="{FF2B5EF4-FFF2-40B4-BE49-F238E27FC236}">
                  <a16:creationId xmlns:a16="http://schemas.microsoft.com/office/drawing/2014/main" id="{C6FD5437-1377-4A74-B6B9-02EE13E0D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57882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Physical 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994D048-46E0-4A43-9F4F-DF0586C4E179}"/>
                </a:ext>
              </a:extLst>
            </p:cNvPr>
            <p:cNvCxnSpPr/>
            <p:nvPr/>
          </p:nvCxnSpPr>
          <p:spPr>
            <a:xfrm rot="5400000">
              <a:off x="2705894" y="3237706"/>
              <a:ext cx="1600200" cy="1588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463" name="TextBox 47">
              <a:extLst>
                <a:ext uri="{FF2B5EF4-FFF2-40B4-BE49-F238E27FC236}">
                  <a16:creationId xmlns:a16="http://schemas.microsoft.com/office/drawing/2014/main" id="{6381F6D8-4CF9-4063-BCB7-F1C2ADF62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58180"/>
              <a:ext cx="1219200" cy="474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Application Layer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4D9414-6D40-4BE8-B6A3-D1D6B3262887}"/>
              </a:ext>
            </a:extLst>
          </p:cNvPr>
          <p:cNvSpPr txBox="1"/>
          <p:nvPr/>
        </p:nvSpPr>
        <p:spPr>
          <a:xfrm>
            <a:off x="2514600" y="5791201"/>
            <a:ext cx="1911350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 dirty="0">
                <a:latin typeface="+mn-lt"/>
              </a:rPr>
              <a:t>SSH architecture</a:t>
            </a:r>
            <a:endParaRPr lang="zh-CN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618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3472" y="104429"/>
            <a:ext cx="6661248" cy="792163"/>
          </a:xfrm>
        </p:spPr>
        <p:txBody>
          <a:bodyPr/>
          <a:lstStyle/>
          <a:p>
            <a:pPr eaLnBrk="1" hangingPunct="1"/>
            <a:r>
              <a:rPr lang="en-US" altLang="en-US"/>
              <a:t>Security goals</a:t>
            </a:r>
            <a:endParaRPr lang="en-GB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3E79E-1E54-474B-9B0B-8529F6CD010A}"/>
              </a:ext>
            </a:extLst>
          </p:cNvPr>
          <p:cNvSpPr/>
          <p:nvPr/>
        </p:nvSpPr>
        <p:spPr>
          <a:xfrm>
            <a:off x="751671" y="1787836"/>
            <a:ext cx="2906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Confidentiality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ED866-991E-4FBB-A0E8-1616834BB8E1}"/>
              </a:ext>
            </a:extLst>
          </p:cNvPr>
          <p:cNvSpPr/>
          <p:nvPr/>
        </p:nvSpPr>
        <p:spPr>
          <a:xfrm>
            <a:off x="837492" y="3949535"/>
            <a:ext cx="29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Authentication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EF098-5D07-4512-8A64-E78E53453818}"/>
              </a:ext>
            </a:extLst>
          </p:cNvPr>
          <p:cNvSpPr/>
          <p:nvPr/>
        </p:nvSpPr>
        <p:spPr>
          <a:xfrm>
            <a:off x="823074" y="3276937"/>
            <a:ext cx="1925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Integrity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09AA8-0CA5-48E7-8478-5CE6A5572C69}"/>
              </a:ext>
            </a:extLst>
          </p:cNvPr>
          <p:cNvSpPr/>
          <p:nvPr/>
        </p:nvSpPr>
        <p:spPr>
          <a:xfrm>
            <a:off x="765066" y="4735284"/>
            <a:ext cx="5788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Non-repudiation (Accountability)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464221-2D12-402A-9BB2-5CC167591CE2}"/>
              </a:ext>
            </a:extLst>
          </p:cNvPr>
          <p:cNvSpPr/>
          <p:nvPr/>
        </p:nvSpPr>
        <p:spPr>
          <a:xfrm>
            <a:off x="807676" y="5858108"/>
            <a:ext cx="2339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Availability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79019-F4EA-429D-A8FD-4425949F1F96}"/>
              </a:ext>
            </a:extLst>
          </p:cNvPr>
          <p:cNvSpPr/>
          <p:nvPr/>
        </p:nvSpPr>
        <p:spPr>
          <a:xfrm>
            <a:off x="765066" y="2449626"/>
            <a:ext cx="1824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Privacy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50067-7C88-4CD5-AD2C-13AE90EDFB1B}"/>
              </a:ext>
            </a:extLst>
          </p:cNvPr>
          <p:cNvSpPr txBox="1"/>
          <p:nvPr/>
        </p:nvSpPr>
        <p:spPr>
          <a:xfrm>
            <a:off x="996145" y="989398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/>
              <a:t>Goals</a:t>
            </a:r>
            <a:endParaRPr lang="en-US" sz="3200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02A3E-5BF7-49E2-B316-01B3196F0894}"/>
              </a:ext>
            </a:extLst>
          </p:cNvPr>
          <p:cNvSpPr txBox="1"/>
          <p:nvPr/>
        </p:nvSpPr>
        <p:spPr>
          <a:xfrm>
            <a:off x="6563122" y="1541685"/>
            <a:ext cx="54409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Cipher systems</a:t>
            </a:r>
          </a:p>
          <a:p>
            <a:pPr lvl="1"/>
            <a:r>
              <a:rPr lang="en-US" dirty="0"/>
              <a:t>- Symmetric (DES, AES)</a:t>
            </a:r>
          </a:p>
          <a:p>
            <a:pPr lvl="1"/>
            <a:r>
              <a:rPr lang="en-US" dirty="0"/>
              <a:t>- Asymmetric (RSA, ECC, CRYSTALS-KYBER)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047D41A-855E-42CF-87CF-9427AB1E5E96}"/>
              </a:ext>
            </a:extLst>
          </p:cNvPr>
          <p:cNvSpPr/>
          <p:nvPr/>
        </p:nvSpPr>
        <p:spPr bwMode="auto">
          <a:xfrm rot="5400000">
            <a:off x="5770863" y="2240419"/>
            <a:ext cx="442776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65FA75-E241-43CE-A253-43C984C3B8BD}"/>
              </a:ext>
            </a:extLst>
          </p:cNvPr>
          <p:cNvCxnSpPr>
            <a:cxnSpLocks/>
          </p:cNvCxnSpPr>
          <p:nvPr/>
        </p:nvCxnSpPr>
        <p:spPr bwMode="auto">
          <a:xfrm>
            <a:off x="837492" y="3301393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9BED67-D942-4C52-B01A-F026B76D8866}"/>
              </a:ext>
            </a:extLst>
          </p:cNvPr>
          <p:cNvCxnSpPr>
            <a:cxnSpLocks/>
          </p:cNvCxnSpPr>
          <p:nvPr/>
        </p:nvCxnSpPr>
        <p:spPr bwMode="auto">
          <a:xfrm>
            <a:off x="807676" y="5258504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0D91C8-2F67-46F2-9407-5E1BDEA2A676}"/>
              </a:ext>
            </a:extLst>
          </p:cNvPr>
          <p:cNvSpPr txBox="1"/>
          <p:nvPr/>
        </p:nvSpPr>
        <p:spPr>
          <a:xfrm>
            <a:off x="6490933" y="3480175"/>
            <a:ext cx="5788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Hash functions</a:t>
            </a:r>
          </a:p>
          <a:p>
            <a:r>
              <a:rPr lang="en-US" dirty="0">
                <a:solidFill>
                  <a:srgbClr val="FF0000"/>
                </a:solidFill>
              </a:rPr>
              <a:t>Message authentication code (MAC</a:t>
            </a:r>
            <a:r>
              <a:rPr lang="en-US" dirty="0"/>
              <a:t>)</a:t>
            </a:r>
          </a:p>
          <a:p>
            <a:r>
              <a:rPr lang="en-US" dirty="0"/>
              <a:t>Digital signature (digital certificate)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0A880F4-1F07-46C6-8759-D02C15F31F10}"/>
              </a:ext>
            </a:extLst>
          </p:cNvPr>
          <p:cNvSpPr/>
          <p:nvPr/>
        </p:nvSpPr>
        <p:spPr bwMode="auto">
          <a:xfrm rot="5400000">
            <a:off x="5748255" y="3806410"/>
            <a:ext cx="442778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00861-1BF5-49D9-9DB1-DE8BFA83309A}"/>
              </a:ext>
            </a:extLst>
          </p:cNvPr>
          <p:cNvCxnSpPr>
            <a:cxnSpLocks/>
          </p:cNvCxnSpPr>
          <p:nvPr/>
        </p:nvCxnSpPr>
        <p:spPr bwMode="auto">
          <a:xfrm>
            <a:off x="884630" y="5877272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DFB74A5-58E6-4B06-8E0C-D99A3E49AF35}"/>
              </a:ext>
            </a:extLst>
          </p:cNvPr>
          <p:cNvSpPr/>
          <p:nvPr/>
        </p:nvSpPr>
        <p:spPr>
          <a:xfrm>
            <a:off x="804634" y="5298255"/>
            <a:ext cx="2983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Access control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F6FAC-F34F-494F-9CE8-344F5C2E78A4}"/>
              </a:ext>
            </a:extLst>
          </p:cNvPr>
          <p:cNvSpPr txBox="1"/>
          <p:nvPr/>
        </p:nvSpPr>
        <p:spPr>
          <a:xfrm>
            <a:off x="6563122" y="5298255"/>
            <a:ext cx="3434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RBAC, ABAC, PBAC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785A0FB-3E08-428A-9D37-4BDDD161F179}"/>
              </a:ext>
            </a:extLst>
          </p:cNvPr>
          <p:cNvSpPr/>
          <p:nvPr/>
        </p:nvSpPr>
        <p:spPr bwMode="auto">
          <a:xfrm rot="5400000">
            <a:off x="5778071" y="5197044"/>
            <a:ext cx="442778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5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">
            <a:extLst>
              <a:ext uri="{FF2B5EF4-FFF2-40B4-BE49-F238E27FC236}">
                <a16:creationId xmlns:a16="http://schemas.microsoft.com/office/drawing/2014/main" id="{C2380A7C-6D50-4216-B3FB-4AF549E750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03512" y="-80316"/>
            <a:ext cx="6912768" cy="845020"/>
          </a:xfrm>
        </p:spPr>
        <p:txBody>
          <a:bodyPr anchor="ctr"/>
          <a:lstStyle/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>
                <a:ea typeface="宋体" panose="02010600030101010101" pitchFamily="2" charset="-122"/>
              </a:rPr>
              <a:t>SSH protocol</a:t>
            </a:r>
            <a:endParaRPr lang="en-GB" altLang="zh-CN" sz="3600" dirty="0">
              <a:ea typeface="宋体" panose="02010600030101010101" pitchFamily="2" charset="-122"/>
            </a:endParaRPr>
          </a:p>
        </p:txBody>
      </p:sp>
      <p:pic>
        <p:nvPicPr>
          <p:cNvPr id="24578" name="Picture 2" descr="Steps to Establish a Secure Shell (SSH) Connection ">
            <a:extLst>
              <a:ext uri="{FF2B5EF4-FFF2-40B4-BE49-F238E27FC236}">
                <a16:creationId xmlns:a16="http://schemas.microsoft.com/office/drawing/2014/main" id="{63EB67A9-A101-4050-9EEE-8C018A3F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124744"/>
            <a:ext cx="852197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922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1">
            <a:extLst>
              <a:ext uri="{FF2B5EF4-FFF2-40B4-BE49-F238E27FC236}">
                <a16:creationId xmlns:a16="http://schemas.microsoft.com/office/drawing/2014/main" id="{C5095CC0-6B71-4AE7-8A25-1F50B3B7F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5480" y="-123705"/>
            <a:ext cx="7543800" cy="944562"/>
          </a:xfrm>
        </p:spPr>
        <p:txBody>
          <a:bodyPr anchor="ctr"/>
          <a:lstStyle/>
          <a:p>
            <a:pPr eaLnBrk="1" hangingPunct="1"/>
            <a:r>
              <a:rPr lang="en-US" altLang="zh-CN" sz="4100" dirty="0"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ea typeface="宋体" panose="02010600030101010101" pitchFamily="2" charset="-122"/>
              </a:rPr>
              <a:t>SSL/TLS</a:t>
            </a:r>
          </a:p>
        </p:txBody>
      </p:sp>
      <p:sp>
        <p:nvSpPr>
          <p:cNvPr id="31748" name="Content Placeholder 2">
            <a:extLst>
              <a:ext uri="{FF2B5EF4-FFF2-40B4-BE49-F238E27FC236}">
                <a16:creationId xmlns:a16="http://schemas.microsoft.com/office/drawing/2014/main" id="{3572DAD2-0A45-42D7-AE0F-ECB2317445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5440" y="836712"/>
            <a:ext cx="9155360" cy="4495800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800">
                <a:ea typeface="宋体" panose="02010600030101010101" pitchFamily="2" charset="-122"/>
              </a:rPr>
              <a:t>Secure Socket Layer Protocol (SSL)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2400">
                <a:ea typeface="宋体" panose="02010600030101010101" pitchFamily="2" charset="-122"/>
              </a:rPr>
              <a:t>Designed by Netscape in 1994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878F1-30BB-4410-8D2D-C8905638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749564"/>
            <a:ext cx="7488832" cy="42717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0D582E-FBEB-44D6-9658-FF656445E8A1}"/>
              </a:ext>
            </a:extLst>
          </p:cNvPr>
          <p:cNvSpPr/>
          <p:nvPr/>
        </p:nvSpPr>
        <p:spPr>
          <a:xfrm>
            <a:off x="2380184" y="6021288"/>
            <a:ext cx="7830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https://en.wikipedia.org/wiki/Transport_Layer_Security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38C68F20-E518-44D4-99DB-F05021E85CD5}"/>
              </a:ext>
            </a:extLst>
          </p:cNvPr>
          <p:cNvSpPr txBox="1"/>
          <p:nvPr/>
        </p:nvSpPr>
        <p:spPr>
          <a:xfrm>
            <a:off x="4987925" y="5726114"/>
            <a:ext cx="22161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dirty="0">
                <a:latin typeface="+mn-lt"/>
              </a:rPr>
              <a:t>SSL record protocol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4036" name="Picture 40" descr="Picture25.png">
            <a:extLst>
              <a:ext uri="{FF2B5EF4-FFF2-40B4-BE49-F238E27FC236}">
                <a16:creationId xmlns:a16="http://schemas.microsoft.com/office/drawing/2014/main" id="{96433448-3CBF-4987-9878-6968C5650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58" y="1411288"/>
            <a:ext cx="853440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itle 1">
            <a:extLst>
              <a:ext uri="{FF2B5EF4-FFF2-40B4-BE49-F238E27FC236}">
                <a16:creationId xmlns:a16="http://schemas.microsoft.com/office/drawing/2014/main" id="{B9B8186B-5840-405E-8A3F-B82B577F13D7}"/>
              </a:ext>
            </a:extLst>
          </p:cNvPr>
          <p:cNvSpPr>
            <a:spLocks/>
          </p:cNvSpPr>
          <p:nvPr/>
        </p:nvSpPr>
        <p:spPr bwMode="auto">
          <a:xfrm>
            <a:off x="1487488" y="-304801"/>
            <a:ext cx="7543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solidFill>
                  <a:schemeClr val="tx2"/>
                </a:solidFill>
              </a:rPr>
              <a:t>TLS </a:t>
            </a:r>
            <a:r>
              <a:rPr lang="en-US" altLang="zh-CN" sz="3600" b="1" dirty="0">
                <a:solidFill>
                  <a:schemeClr val="tx2"/>
                </a:solidFill>
              </a:rPr>
              <a:t>Record Protocol Diagram</a:t>
            </a:r>
          </a:p>
        </p:txBody>
      </p:sp>
    </p:spTree>
    <p:extLst>
      <p:ext uri="{BB962C8B-B14F-4D97-AF65-F5344CB8AC3E}">
        <p14:creationId xmlns:p14="http://schemas.microsoft.com/office/powerpoint/2010/main" val="3943522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94785" y="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</a:t>
            </a:r>
            <a:r>
              <a:rPr lang="en-US" altLang="zh-CN" sz="3600" dirty="0">
                <a:ea typeface="宋体" panose="02010600030101010101" pitchFamily="2" charset="-122"/>
              </a:rPr>
              <a:t>Structure</a:t>
            </a:r>
          </a:p>
        </p:txBody>
      </p:sp>
      <p:pic>
        <p:nvPicPr>
          <p:cNvPr id="33796" name="Picture 23" descr="Picture24.png">
            <a:extLst>
              <a:ext uri="{FF2B5EF4-FFF2-40B4-BE49-F238E27FC236}">
                <a16:creationId xmlns:a16="http://schemas.microsoft.com/office/drawing/2014/main" id="{1A668FF9-4A7A-4475-ADE7-DFF9A009D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051719"/>
            <a:ext cx="8788400" cy="475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43472" y="37911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protocol v 1.2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FC74F-DAEC-488B-85CA-20AE5929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97" y="977187"/>
            <a:ext cx="7206710" cy="545519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57" y="1055208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3600" kern="0">
                <a:ea typeface="宋体" panose="02010600030101010101" pitchFamily="2" charset="-122"/>
              </a:rPr>
              <a:t>Client</a:t>
            </a:r>
            <a:endParaRPr lang="en-US" altLang="zh-CN" sz="36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4392" y="977187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3600" kern="0">
                <a:ea typeface="宋体" panose="02010600030101010101" pitchFamily="2" charset="-122"/>
              </a:rPr>
              <a:t>Server</a:t>
            </a:r>
            <a:endParaRPr lang="en-US" altLang="zh-CN" sz="3600" kern="0" dirty="0">
              <a:ea typeface="宋体" panose="02010600030101010101" pitchFamily="2" charset="-122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49CB7A9-0F7D-4282-A80F-4DF5ADF99C18}"/>
              </a:ext>
            </a:extLst>
          </p:cNvPr>
          <p:cNvSpPr/>
          <p:nvPr/>
        </p:nvSpPr>
        <p:spPr bwMode="auto">
          <a:xfrm>
            <a:off x="9697829" y="2636912"/>
            <a:ext cx="648072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646678D-D916-4C5E-A986-F5FEDF57D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814" y="2845246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600" kern="0">
                <a:ea typeface="宋体" panose="02010600030101010101" pitchFamily="2" charset="-122"/>
              </a:rPr>
              <a:t>(EC)DHE</a:t>
            </a:r>
            <a:endParaRPr lang="en-US" altLang="zh-CN" sz="2600" kern="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131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60099" y="11701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protocol v 1.3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472" y="687916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kern="0">
                <a:ea typeface="宋体" panose="02010600030101010101" pitchFamily="2" charset="-122"/>
              </a:rPr>
              <a:t>Client</a:t>
            </a:r>
            <a:endParaRPr lang="en-US" altLang="zh-CN" sz="24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979" y="716495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kern="0">
                <a:ea typeface="宋体" panose="02010600030101010101" pitchFamily="2" charset="-122"/>
              </a:rPr>
              <a:t>Server</a:t>
            </a:r>
            <a:endParaRPr lang="en-US" altLang="zh-CN" sz="2400" kern="0" dirty="0"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92613-5436-445A-BCEE-A5E8C497B47E}"/>
              </a:ext>
            </a:extLst>
          </p:cNvPr>
          <p:cNvSpPr/>
          <p:nvPr/>
        </p:nvSpPr>
        <p:spPr>
          <a:xfrm>
            <a:off x="2279577" y="6032902"/>
            <a:ext cx="74888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/>
              <a:t>https://datatracker.ietf.org/doc/html/rfc8446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7B5AD-2098-4B88-90AB-2DFB7783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283756"/>
            <a:ext cx="89344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4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43472" y="1499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TSL protocol v 1.2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BF15E0-F1C5-4CD1-92F1-528A5E7BA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896" y="980728"/>
            <a:ext cx="6696744" cy="5400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C57B8-D48D-49DD-AD94-F240BE82DA58}"/>
              </a:ext>
            </a:extLst>
          </p:cNvPr>
          <p:cNvSpPr/>
          <p:nvPr/>
        </p:nvSpPr>
        <p:spPr>
          <a:xfrm>
            <a:off x="203348" y="2711532"/>
            <a:ext cx="4812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Authentication: digital certificate;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Key agreement(ex. ECDH)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Cryptographic algorithm negotiation (ciphers, MAC)</a:t>
            </a:r>
          </a:p>
        </p:txBody>
      </p:sp>
    </p:spTree>
    <p:extLst>
      <p:ext uri="{BB962C8B-B14F-4D97-AF65-F5344CB8AC3E}">
        <p14:creationId xmlns:p14="http://schemas.microsoft.com/office/powerpoint/2010/main" val="736950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828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TSL protocol v 1.3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836190"/>
            <a:ext cx="1300576" cy="59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2" tIns="34286" rIns="68572" bIns="3428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kern="0">
                <a:ea typeface="宋体" panose="02010600030101010101" pitchFamily="2" charset="-122"/>
              </a:rPr>
              <a:t>Client</a:t>
            </a:r>
            <a:endParaRPr lang="en-US" altLang="zh-CN" sz="18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775" y="1055276"/>
            <a:ext cx="1300576" cy="59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2" tIns="34286" rIns="68572" bIns="3428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kern="0">
                <a:ea typeface="宋体" panose="02010600030101010101" pitchFamily="2" charset="-122"/>
              </a:rPr>
              <a:t>Server</a:t>
            </a:r>
            <a:endParaRPr lang="en-US" altLang="zh-CN" sz="1800" kern="0" dirty="0"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92613-5436-445A-BCEE-A5E8C497B47E}"/>
              </a:ext>
            </a:extLst>
          </p:cNvPr>
          <p:cNvSpPr/>
          <p:nvPr/>
        </p:nvSpPr>
        <p:spPr>
          <a:xfrm>
            <a:off x="1415480" y="5981353"/>
            <a:ext cx="5616624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50"/>
              <a:t>https://datatracker.ietf.org/doc/html/rfc8446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7B5AD-2098-4B88-90AB-2DFB7783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456176"/>
            <a:ext cx="9570380" cy="44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6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AB3D1C82-99FB-4CB1-80F7-7819C35D31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71464" y="1124744"/>
            <a:ext cx="8712968" cy="3337322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IPsec encrypts and/or authenticates IP packets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It consists of three protocols: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Authentication header (AH)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To authenticate the origin of the IP packet and ensure its integrity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To detect message replays using sliding window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Encapsulating security payload (ESP)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Encrypt and/or authenticate IP packets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Internet key exchange (IKE)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Establish secret keys for the sender and the receiver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Runs in one of two modes: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Transport Mode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Tunnel Mode (requires gateway)</a:t>
            </a:r>
            <a:r>
              <a:rPr lang="ar-SA" altLang="zh-CN" sz="1800" dirty="0">
                <a:ea typeface="宋体" panose="02010600030101010101" pitchFamily="2" charset="-122"/>
                <a:cs typeface="Arial" panose="020B0604020202020204" pitchFamily="34" charset="0"/>
              </a:rPr>
              <a:t>‏</a:t>
            </a:r>
            <a:endParaRPr lang="en-GB" altLang="zh-CN" sz="1800" dirty="0">
              <a:ea typeface="宋体" panose="02010600030101010101" pitchFamily="2" charset="-122"/>
            </a:endParaRPr>
          </a:p>
        </p:txBody>
      </p:sp>
      <p:sp>
        <p:nvSpPr>
          <p:cNvPr id="18436" name="Title 3">
            <a:extLst>
              <a:ext uri="{FF2B5EF4-FFF2-40B4-BE49-F238E27FC236}">
                <a16:creationId xmlns:a16="http://schemas.microsoft.com/office/drawing/2014/main" id="{E295C7E9-C5F3-4614-99F9-25635B9E7F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IPsec: Network-Layer Protocol</a:t>
            </a:r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">
            <a:extLst>
              <a:ext uri="{FF2B5EF4-FFF2-40B4-BE49-F238E27FC236}">
                <a16:creationId xmlns:a16="http://schemas.microsoft.com/office/drawing/2014/main" id="{B585CEDB-CA86-4FBE-94C6-5CFD11F8CD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70612" y="-25302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Packet Layout</a:t>
            </a:r>
          </a:p>
        </p:txBody>
      </p:sp>
      <p:pic>
        <p:nvPicPr>
          <p:cNvPr id="21508" name="Picture 22" descr="Picture20.png">
            <a:extLst>
              <a:ext uri="{FF2B5EF4-FFF2-40B4-BE49-F238E27FC236}">
                <a16:creationId xmlns:a16="http://schemas.microsoft.com/office/drawing/2014/main" id="{BA84DFCE-676D-493E-8055-49847666C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196753"/>
            <a:ext cx="7857308" cy="3618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201B3B-AA51-4F97-927A-057C473B0475}"/>
              </a:ext>
            </a:extLst>
          </p:cNvPr>
          <p:cNvSpPr/>
          <p:nvPr/>
        </p:nvSpPr>
        <p:spPr bwMode="auto">
          <a:xfrm>
            <a:off x="1889820" y="1520100"/>
            <a:ext cx="1156225" cy="21145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100">
              <a:solidFill>
                <a:srgbClr val="FF0000"/>
              </a:solidFill>
            </a:endParaRPr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177F1BAF-DE8E-428B-8833-B47127E952DE}"/>
              </a:ext>
            </a:extLst>
          </p:cNvPr>
          <p:cNvSpPr/>
          <p:nvPr/>
        </p:nvSpPr>
        <p:spPr>
          <a:xfrm>
            <a:off x="3717916" y="1409048"/>
            <a:ext cx="210979" cy="240030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200"/>
          </a:p>
        </p:txBody>
      </p:sp>
      <p:sp>
        <p:nvSpPr>
          <p:cNvPr id="9" name="object 45">
            <a:extLst>
              <a:ext uri="{FF2B5EF4-FFF2-40B4-BE49-F238E27FC236}">
                <a16:creationId xmlns:a16="http://schemas.microsoft.com/office/drawing/2014/main" id="{684FE584-BFBC-4A9F-900B-72B5DA2F5AB7}"/>
              </a:ext>
            </a:extLst>
          </p:cNvPr>
          <p:cNvSpPr txBox="1"/>
          <p:nvPr/>
        </p:nvSpPr>
        <p:spPr>
          <a:xfrm>
            <a:off x="3730416" y="1407825"/>
            <a:ext cx="185738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spcBef>
                <a:spcPts val="75"/>
              </a:spcBef>
            </a:pPr>
            <a:r>
              <a:rPr sz="1200" dirty="0">
                <a:latin typeface="Arial"/>
                <a:cs typeface="Arial"/>
              </a:rPr>
              <a:t>H</a:t>
            </a:r>
            <a:r>
              <a:rPr sz="1200" baseline="-13888" dirty="0">
                <a:latin typeface="Arial"/>
                <a:cs typeface="Arial"/>
              </a:rPr>
              <a:t>t</a:t>
            </a:r>
            <a:endParaRPr sz="1200" baseline="-13888">
              <a:latin typeface="Arial"/>
              <a:cs typeface="Arial"/>
            </a:endParaRPr>
          </a:p>
        </p:txBody>
      </p:sp>
      <p:sp>
        <p:nvSpPr>
          <p:cNvPr id="10" name="object 46">
            <a:extLst>
              <a:ext uri="{FF2B5EF4-FFF2-40B4-BE49-F238E27FC236}">
                <a16:creationId xmlns:a16="http://schemas.microsoft.com/office/drawing/2014/main" id="{E7823FDC-00F1-46D2-B448-C92896A779A8}"/>
              </a:ext>
            </a:extLst>
          </p:cNvPr>
          <p:cNvSpPr/>
          <p:nvPr/>
        </p:nvSpPr>
        <p:spPr>
          <a:xfrm>
            <a:off x="3927467" y="1409047"/>
            <a:ext cx="371475" cy="240030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200"/>
          </a:p>
        </p:txBody>
      </p:sp>
      <p:sp>
        <p:nvSpPr>
          <p:cNvPr id="11" name="object 47">
            <a:extLst>
              <a:ext uri="{FF2B5EF4-FFF2-40B4-BE49-F238E27FC236}">
                <a16:creationId xmlns:a16="http://schemas.microsoft.com/office/drawing/2014/main" id="{ED3A894F-A09E-4119-8A07-73DD853216B6}"/>
              </a:ext>
            </a:extLst>
          </p:cNvPr>
          <p:cNvSpPr txBox="1"/>
          <p:nvPr/>
        </p:nvSpPr>
        <p:spPr>
          <a:xfrm>
            <a:off x="4073316" y="1410112"/>
            <a:ext cx="210978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75"/>
              </a:spcBef>
            </a:pPr>
            <a:r>
              <a:rPr sz="1200">
                <a:latin typeface="Arial"/>
                <a:cs typeface="Arial"/>
              </a:rPr>
              <a:t>M</a:t>
            </a:r>
            <a:r>
              <a:rPr lang="en-US" sz="1200" baseline="-2500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69">
            <a:extLst>
              <a:ext uri="{FF2B5EF4-FFF2-40B4-BE49-F238E27FC236}">
                <a16:creationId xmlns:a16="http://schemas.microsoft.com/office/drawing/2014/main" id="{26F30F84-C09F-4579-9929-2EA41DA10197}"/>
              </a:ext>
            </a:extLst>
          </p:cNvPr>
          <p:cNvSpPr txBox="1"/>
          <p:nvPr/>
        </p:nvSpPr>
        <p:spPr>
          <a:xfrm>
            <a:off x="3416091" y="2148752"/>
            <a:ext cx="13144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75"/>
              </a:spcBef>
            </a:pP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egme</a:t>
            </a:r>
            <a:r>
              <a:rPr spc="-11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7141501" y="3075127"/>
            <a:ext cx="15792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7107744" y="3103122"/>
            <a:ext cx="1802871" cy="49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5130320" y="1155480"/>
            <a:ext cx="4749131" cy="4156474"/>
            <a:chOff x="6898384" y="1234057"/>
            <a:chExt cx="5199039" cy="5084269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2100" dirty="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2100" dirty="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5823" y="1234057"/>
              <a:ext cx="1621845" cy="395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8384" y="4117558"/>
              <a:ext cx="1955646" cy="338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2520" y="5749679"/>
              <a:ext cx="1747281" cy="56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296784"/>
              <a:ext cx="2041257" cy="367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182488" y="3043408"/>
              <a:ext cx="1232985" cy="87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1116445" cy="621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093290"/>
              <a:ext cx="967280" cy="875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network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5019344" y="1522024"/>
            <a:ext cx="4140680" cy="3354314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4678091" y="1232208"/>
            <a:ext cx="4794900" cy="3963029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5073735" y="1491482"/>
            <a:ext cx="4096169" cy="344042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4527110" y="1052736"/>
            <a:ext cx="4744850" cy="3920135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2D7C5-8792-4249-BD62-A3F4E27073A0}"/>
              </a:ext>
            </a:extLst>
          </p:cNvPr>
          <p:cNvSpPr/>
          <p:nvPr/>
        </p:nvSpPr>
        <p:spPr>
          <a:xfrm>
            <a:off x="946914" y="1074080"/>
            <a:ext cx="30812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Network devices: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End devices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devices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5B9D94-712C-48D8-8B81-1A3C0B612D44}"/>
              </a:ext>
            </a:extLst>
          </p:cNvPr>
          <p:cNvSpPr/>
          <p:nvPr/>
        </p:nvSpPr>
        <p:spPr>
          <a:xfrm>
            <a:off x="1415755" y="4994591"/>
            <a:ext cx="14125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Send?</a:t>
            </a:r>
          </a:p>
          <a:p>
            <a:r>
              <a:rPr lang="en-US" sz="2400"/>
              <a:t>Receiver?</a:t>
            </a:r>
          </a:p>
          <a:p>
            <a:r>
              <a:rPr lang="en-US" sz="2400"/>
              <a:t>Storage?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5D6F8-DA02-4FDF-A337-1A59DE4321CF}"/>
              </a:ext>
            </a:extLst>
          </p:cNvPr>
          <p:cNvSpPr txBox="1"/>
          <p:nvPr/>
        </p:nvSpPr>
        <p:spPr>
          <a:xfrm>
            <a:off x="946914" y="2350914"/>
            <a:ext cx="3787467" cy="573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links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fiber, copper, radio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rate: bandwidth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75113-3987-429E-B36C-6F64C1B58138}"/>
              </a:ext>
            </a:extLst>
          </p:cNvPr>
          <p:cNvSpPr txBox="1"/>
          <p:nvPr/>
        </p:nvSpPr>
        <p:spPr>
          <a:xfrm>
            <a:off x="942777" y="3842463"/>
            <a:ext cx="4397344" cy="555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Network protocols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storage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 exchange data?</a:t>
            </a:r>
          </a:p>
        </p:txBody>
      </p:sp>
      <p:sp>
        <p:nvSpPr>
          <p:cNvPr id="575" name="Rectangle 2">
            <a:extLst>
              <a:ext uri="{FF2B5EF4-FFF2-40B4-BE49-F238E27FC236}">
                <a16:creationId xmlns:a16="http://schemas.microsoft.com/office/drawing/2014/main" id="{39AE06F9-EBEF-4024-88CA-906178C68914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194527" y="-215585"/>
            <a:ext cx="756690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22730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F5B5693-1817-4053-8DD0-DCBC9098B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3447" y="69807"/>
            <a:ext cx="5509022" cy="594122"/>
          </a:xfrm>
        </p:spPr>
        <p:txBody>
          <a:bodyPr/>
          <a:lstStyle/>
          <a:p>
            <a:pPr eaLnBrk="1" hangingPunct="1"/>
            <a:r>
              <a:rPr lang="en-GB" altLang="en-US"/>
              <a:t>IPsec Transport Mode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5D29EE6-A5A0-4F94-B47B-E84FC48110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7568" y="1196752"/>
            <a:ext cx="8067078" cy="118229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/>
              <a:t>Host-to-host (end-to-end) security: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IPsec processing performed at endpoints of secure channel.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Endpoint hosts must be IPsec-aware.</a:t>
            </a:r>
          </a:p>
        </p:txBody>
      </p:sp>
      <p:grpSp>
        <p:nvGrpSpPr>
          <p:cNvPr id="27652" name="Group 4">
            <a:extLst>
              <a:ext uri="{FF2B5EF4-FFF2-40B4-BE49-F238E27FC236}">
                <a16:creationId xmlns:a16="http://schemas.microsoft.com/office/drawing/2014/main" id="{9543A412-B526-4DE3-AD70-AB9B9E3A5B18}"/>
              </a:ext>
            </a:extLst>
          </p:cNvPr>
          <p:cNvGrpSpPr>
            <a:grpSpLocks/>
          </p:cNvGrpSpPr>
          <p:nvPr/>
        </p:nvGrpSpPr>
        <p:grpSpPr bwMode="auto">
          <a:xfrm>
            <a:off x="2288829" y="2471316"/>
            <a:ext cx="7781328" cy="2891430"/>
            <a:chOff x="204" y="981"/>
            <a:chExt cx="5102" cy="1950"/>
          </a:xfrm>
        </p:grpSpPr>
        <p:sp>
          <p:nvSpPr>
            <p:cNvPr id="27653" name="tower">
              <a:extLst>
                <a:ext uri="{FF2B5EF4-FFF2-40B4-BE49-F238E27FC236}">
                  <a16:creationId xmlns:a16="http://schemas.microsoft.com/office/drawing/2014/main" id="{A4B00649-C816-40BC-9A74-D44E32005F9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17" y="981"/>
              <a:ext cx="384" cy="660"/>
            </a:xfrm>
            <a:custGeom>
              <a:avLst/>
              <a:gdLst>
                <a:gd name="T0" fmla="*/ 0 w 21600"/>
                <a:gd name="T1" fmla="*/ 2 h 21600"/>
                <a:gd name="T2" fmla="*/ 2 w 21600"/>
                <a:gd name="T3" fmla="*/ 0 h 21600"/>
                <a:gd name="T4" fmla="*/ 3 w 21600"/>
                <a:gd name="T5" fmla="*/ 0 h 21600"/>
                <a:gd name="T6" fmla="*/ 7 w 21600"/>
                <a:gd name="T7" fmla="*/ 0 h 21600"/>
                <a:gd name="T8" fmla="*/ 7 w 21600"/>
                <a:gd name="T9" fmla="*/ 11 h 21600"/>
                <a:gd name="T10" fmla="*/ 7 w 21600"/>
                <a:gd name="T11" fmla="*/ 18 h 21600"/>
                <a:gd name="T12" fmla="*/ 5 w 21600"/>
                <a:gd name="T13" fmla="*/ 20 h 21600"/>
                <a:gd name="T14" fmla="*/ 3 w 21600"/>
                <a:gd name="T15" fmla="*/ 20 h 21600"/>
                <a:gd name="T16" fmla="*/ 0 w 21600"/>
                <a:gd name="T17" fmla="*/ 20 h 21600"/>
                <a:gd name="T18" fmla="*/ 0 w 21600"/>
                <a:gd name="T19" fmla="*/ 1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50 w 21600"/>
                <a:gd name="T31" fmla="*/ 22549 h 21600"/>
                <a:gd name="T32" fmla="*/ 21488 w 21600"/>
                <a:gd name="T33" fmla="*/ 27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4" name="Cloud">
              <a:extLst>
                <a:ext uri="{FF2B5EF4-FFF2-40B4-BE49-F238E27FC236}">
                  <a16:creationId xmlns:a16="http://schemas.microsoft.com/office/drawing/2014/main" id="{5848541D-1AEE-4DBA-A66E-798569D920AC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064" y="2115"/>
              <a:ext cx="1248" cy="816"/>
            </a:xfrm>
            <a:custGeom>
              <a:avLst/>
              <a:gdLst>
                <a:gd name="T0" fmla="*/ 4 w 21600"/>
                <a:gd name="T1" fmla="*/ 408 h 21600"/>
                <a:gd name="T2" fmla="*/ 624 w 21600"/>
                <a:gd name="T3" fmla="*/ 815 h 21600"/>
                <a:gd name="T4" fmla="*/ 1247 w 21600"/>
                <a:gd name="T5" fmla="*/ 408 h 21600"/>
                <a:gd name="T6" fmla="*/ 624 w 21600"/>
                <a:gd name="T7" fmla="*/ 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56 h 21600"/>
                <a:gd name="T14" fmla="*/ 17083 w 21600"/>
                <a:gd name="T15" fmla="*/ 1733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GB" altLang="en-US" sz="900">
                <a:latin typeface="Arial" panose="020B0604020202020204" pitchFamily="34" charset="0"/>
              </a:endParaRPr>
            </a:p>
            <a:p>
              <a:r>
                <a:rPr lang="en-GB" altLang="en-US" sz="18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7655" name="tower">
              <a:extLst>
                <a:ext uri="{FF2B5EF4-FFF2-40B4-BE49-F238E27FC236}">
                  <a16:creationId xmlns:a16="http://schemas.microsoft.com/office/drawing/2014/main" id="{DE3F14DA-0A1F-447E-9CD2-18B9EF1E2A0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736" y="1017"/>
              <a:ext cx="330" cy="660"/>
            </a:xfrm>
            <a:custGeom>
              <a:avLst/>
              <a:gdLst>
                <a:gd name="T0" fmla="*/ 0 w 21600"/>
                <a:gd name="T1" fmla="*/ 2 h 21600"/>
                <a:gd name="T2" fmla="*/ 2 w 21600"/>
                <a:gd name="T3" fmla="*/ 0 h 21600"/>
                <a:gd name="T4" fmla="*/ 3 w 21600"/>
                <a:gd name="T5" fmla="*/ 0 h 21600"/>
                <a:gd name="T6" fmla="*/ 5 w 21600"/>
                <a:gd name="T7" fmla="*/ 0 h 21600"/>
                <a:gd name="T8" fmla="*/ 5 w 21600"/>
                <a:gd name="T9" fmla="*/ 11 h 21600"/>
                <a:gd name="T10" fmla="*/ 5 w 21600"/>
                <a:gd name="T11" fmla="*/ 18 h 21600"/>
                <a:gd name="T12" fmla="*/ 4 w 21600"/>
                <a:gd name="T13" fmla="*/ 20 h 21600"/>
                <a:gd name="T14" fmla="*/ 2 w 21600"/>
                <a:gd name="T15" fmla="*/ 20 h 21600"/>
                <a:gd name="T16" fmla="*/ 0 w 21600"/>
                <a:gd name="T17" fmla="*/ 20 h 21600"/>
                <a:gd name="T18" fmla="*/ 0 w 21600"/>
                <a:gd name="T19" fmla="*/ 1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58 w 21600"/>
                <a:gd name="T31" fmla="*/ 22549 h 21600"/>
                <a:gd name="T32" fmla="*/ 21469 w 21600"/>
                <a:gd name="T33" fmla="*/ 27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6" name="modem">
              <a:extLst>
                <a:ext uri="{FF2B5EF4-FFF2-40B4-BE49-F238E27FC236}">
                  <a16:creationId xmlns:a16="http://schemas.microsoft.com/office/drawing/2014/main" id="{37F10F48-C31D-4F13-A118-9CA48D4A503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04" y="2432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F8F7D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7" name="modem">
              <a:extLst>
                <a:ext uri="{FF2B5EF4-FFF2-40B4-BE49-F238E27FC236}">
                  <a16:creationId xmlns:a16="http://schemas.microsoft.com/office/drawing/2014/main" id="{4833385A-2B5C-4B23-A71D-B02180F098C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496" y="2432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D4EABE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grpSp>
          <p:nvGrpSpPr>
            <p:cNvPr id="27658" name="Group 10">
              <a:extLst>
                <a:ext uri="{FF2B5EF4-FFF2-40B4-BE49-F238E27FC236}">
                  <a16:creationId xmlns:a16="http://schemas.microsoft.com/office/drawing/2014/main" id="{9BA6E8B6-AFAC-4DA3-8BB4-E5B308C25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" y="1888"/>
              <a:ext cx="1208" cy="428"/>
              <a:chOff x="810" y="1979"/>
              <a:chExt cx="1208" cy="428"/>
            </a:xfrm>
          </p:grpSpPr>
          <p:sp>
            <p:nvSpPr>
              <p:cNvPr id="27667" name="Text Box 11">
                <a:extLst>
                  <a:ext uri="{FF2B5EF4-FFF2-40B4-BE49-F238E27FC236}">
                    <a16:creationId xmlns:a16="http://schemas.microsoft.com/office/drawing/2014/main" id="{870A8BC7-7ED0-48D9-85BC-E8AD048D3D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6" y="2220"/>
                <a:ext cx="921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GB" altLang="en-US" sz="1200" dirty="0"/>
                  <a:t>IP datagram </a:t>
                </a:r>
              </a:p>
            </p:txBody>
          </p:sp>
          <p:sp>
            <p:nvSpPr>
              <p:cNvPr id="27668" name="Rectangle 12">
                <a:extLst>
                  <a:ext uri="{FF2B5EF4-FFF2-40B4-BE49-F238E27FC236}">
                    <a16:creationId xmlns:a16="http://schemas.microsoft.com/office/drawing/2014/main" id="{C1F871C8-E440-469A-9AAD-823D1E52F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" y="1983"/>
                <a:ext cx="559" cy="22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Header</a:t>
                </a:r>
              </a:p>
            </p:txBody>
          </p:sp>
          <p:sp>
            <p:nvSpPr>
              <p:cNvPr id="27669" name="Rectangle 13">
                <a:extLst>
                  <a:ext uri="{FF2B5EF4-FFF2-40B4-BE49-F238E27FC236}">
                    <a16:creationId xmlns:a16="http://schemas.microsoft.com/office/drawing/2014/main" id="{A4BAC540-D964-4E95-9717-EE7B429BD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1979"/>
                <a:ext cx="649" cy="226"/>
              </a:xfrm>
              <a:prstGeom prst="rect">
                <a:avLst/>
              </a:prstGeom>
              <a:solidFill>
                <a:srgbClr val="B5F4F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Payload</a:t>
                </a:r>
              </a:p>
            </p:txBody>
          </p:sp>
        </p:grpSp>
        <p:cxnSp>
          <p:nvCxnSpPr>
            <p:cNvPr id="27659" name="AutoShape 14">
              <a:extLst>
                <a:ext uri="{FF2B5EF4-FFF2-40B4-BE49-F238E27FC236}">
                  <a16:creationId xmlns:a16="http://schemas.microsoft.com/office/drawing/2014/main" id="{31BD975D-E364-461F-BFB2-99FD7099DC1E}"/>
                </a:ext>
              </a:extLst>
            </p:cNvPr>
            <p:cNvCxnSpPr>
              <a:cxnSpLocks noChangeShapeType="1"/>
              <a:stCxn id="27653" idx="7"/>
              <a:endCxn id="27656" idx="6"/>
            </p:cNvCxnSpPr>
            <p:nvPr/>
          </p:nvCxnSpPr>
          <p:spPr bwMode="auto">
            <a:xfrm>
              <a:off x="605" y="1641"/>
              <a:ext cx="4" cy="7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0" name="AutoShape 15">
              <a:extLst>
                <a:ext uri="{FF2B5EF4-FFF2-40B4-BE49-F238E27FC236}">
                  <a16:creationId xmlns:a16="http://schemas.microsoft.com/office/drawing/2014/main" id="{0A210802-6569-4D9C-A8A4-A00501D88A92}"/>
                </a:ext>
              </a:extLst>
            </p:cNvPr>
            <p:cNvCxnSpPr>
              <a:cxnSpLocks noChangeShapeType="1"/>
              <a:stCxn id="27656" idx="9"/>
              <a:endCxn id="27654" idx="0"/>
            </p:cNvCxnSpPr>
            <p:nvPr/>
          </p:nvCxnSpPr>
          <p:spPr bwMode="auto">
            <a:xfrm>
              <a:off x="1014" y="2521"/>
              <a:ext cx="105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1" name="AutoShape 16">
              <a:extLst>
                <a:ext uri="{FF2B5EF4-FFF2-40B4-BE49-F238E27FC236}">
                  <a16:creationId xmlns:a16="http://schemas.microsoft.com/office/drawing/2014/main" id="{F6CA0A62-775D-4D39-99D4-033646063CCE}"/>
                </a:ext>
              </a:extLst>
            </p:cNvPr>
            <p:cNvCxnSpPr>
              <a:cxnSpLocks noChangeShapeType="1"/>
              <a:stCxn id="27654" idx="2"/>
              <a:endCxn id="27657" idx="8"/>
            </p:cNvCxnSpPr>
            <p:nvPr/>
          </p:nvCxnSpPr>
          <p:spPr bwMode="auto">
            <a:xfrm flipV="1">
              <a:off x="3311" y="2521"/>
              <a:ext cx="1185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2" name="AutoShape 17">
              <a:extLst>
                <a:ext uri="{FF2B5EF4-FFF2-40B4-BE49-F238E27FC236}">
                  <a16:creationId xmlns:a16="http://schemas.microsoft.com/office/drawing/2014/main" id="{87B20B81-C408-4E0F-B01C-9B7C7770C41E}"/>
                </a:ext>
              </a:extLst>
            </p:cNvPr>
            <p:cNvCxnSpPr>
              <a:cxnSpLocks noChangeShapeType="1"/>
              <a:stCxn id="27657" idx="6"/>
              <a:endCxn id="27655" idx="7"/>
            </p:cNvCxnSpPr>
            <p:nvPr/>
          </p:nvCxnSpPr>
          <p:spPr bwMode="auto">
            <a:xfrm flipH="1" flipV="1">
              <a:off x="4897" y="1677"/>
              <a:ext cx="4" cy="7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663" name="Group 18">
              <a:extLst>
                <a:ext uri="{FF2B5EF4-FFF2-40B4-BE49-F238E27FC236}">
                  <a16:creationId xmlns:a16="http://schemas.microsoft.com/office/drawing/2014/main" id="{7916EB9D-4252-4148-A5DB-15EA29AC9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6" y="1888"/>
              <a:ext cx="1208" cy="428"/>
              <a:chOff x="810" y="1979"/>
              <a:chExt cx="1208" cy="428"/>
            </a:xfrm>
          </p:grpSpPr>
          <p:sp>
            <p:nvSpPr>
              <p:cNvPr id="27664" name="Text Box 19">
                <a:extLst>
                  <a:ext uri="{FF2B5EF4-FFF2-40B4-BE49-F238E27FC236}">
                    <a16:creationId xmlns:a16="http://schemas.microsoft.com/office/drawing/2014/main" id="{326F6481-EDD6-4A36-8FC2-5FF7901866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6" y="2220"/>
                <a:ext cx="921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GB" altLang="en-US" sz="1200"/>
                  <a:t>IP datagram </a:t>
                </a:r>
              </a:p>
            </p:txBody>
          </p:sp>
          <p:sp>
            <p:nvSpPr>
              <p:cNvPr id="27665" name="Rectangle 20">
                <a:extLst>
                  <a:ext uri="{FF2B5EF4-FFF2-40B4-BE49-F238E27FC236}">
                    <a16:creationId xmlns:a16="http://schemas.microsoft.com/office/drawing/2014/main" id="{176FB120-7BD5-4B67-BD79-33C9AF936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" y="1983"/>
                <a:ext cx="559" cy="22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Header</a:t>
                </a:r>
              </a:p>
            </p:txBody>
          </p:sp>
          <p:sp>
            <p:nvSpPr>
              <p:cNvPr id="27666" name="Rectangle 21">
                <a:extLst>
                  <a:ext uri="{FF2B5EF4-FFF2-40B4-BE49-F238E27FC236}">
                    <a16:creationId xmlns:a16="http://schemas.microsoft.com/office/drawing/2014/main" id="{CDFCC635-8152-4DE1-A800-33D6FEEC8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1979"/>
                <a:ext cx="649" cy="226"/>
              </a:xfrm>
              <a:prstGeom prst="rect">
                <a:avLst/>
              </a:prstGeom>
              <a:solidFill>
                <a:srgbClr val="B5F4F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Payload</a:t>
                </a: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E130206-16BB-4CD0-85CB-A9994A485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1319" y="118268"/>
            <a:ext cx="5022056" cy="594122"/>
          </a:xfrm>
        </p:spPr>
        <p:txBody>
          <a:bodyPr/>
          <a:lstStyle/>
          <a:p>
            <a:pPr eaLnBrk="1" hangingPunct="1"/>
            <a:r>
              <a:rPr lang="en-GB" altLang="en-US"/>
              <a:t>IPsec Tunnel Mode</a:t>
            </a:r>
          </a:p>
        </p:txBody>
      </p:sp>
      <p:sp>
        <p:nvSpPr>
          <p:cNvPr id="29699" name="tower">
            <a:extLst>
              <a:ext uri="{FF2B5EF4-FFF2-40B4-BE49-F238E27FC236}">
                <a16:creationId xmlns:a16="http://schemas.microsoft.com/office/drawing/2014/main" id="{296D7588-916C-4E7D-997C-7D0B1F3A056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784103" y="1413668"/>
            <a:ext cx="457200" cy="785813"/>
          </a:xfrm>
          <a:custGeom>
            <a:avLst/>
            <a:gdLst>
              <a:gd name="T0" fmla="*/ 0 w 21600"/>
              <a:gd name="T1" fmla="*/ 5138777 h 21600"/>
              <a:gd name="T2" fmla="*/ 5307838 w 21600"/>
              <a:gd name="T3" fmla="*/ 0 h 21600"/>
              <a:gd name="T4" fmla="*/ 8602133 w 21600"/>
              <a:gd name="T5" fmla="*/ 0 h 21600"/>
              <a:gd name="T6" fmla="*/ 17204267 w 21600"/>
              <a:gd name="T7" fmla="*/ 0 h 21600"/>
              <a:gd name="T8" fmla="*/ 17204267 w 21600"/>
              <a:gd name="T9" fmla="*/ 27409189 h 21600"/>
              <a:gd name="T10" fmla="*/ 17204267 w 21600"/>
              <a:gd name="T11" fmla="*/ 45684374 h 21600"/>
              <a:gd name="T12" fmla="*/ 12079619 w 21600"/>
              <a:gd name="T13" fmla="*/ 50823151 h 21600"/>
              <a:gd name="T14" fmla="*/ 8418943 w 21600"/>
              <a:gd name="T15" fmla="*/ 50823151 h 21600"/>
              <a:gd name="T16" fmla="*/ 0 w 21600"/>
              <a:gd name="T17" fmla="*/ 50823151 h 21600"/>
              <a:gd name="T18" fmla="*/ 0 w 21600"/>
              <a:gd name="T19" fmla="*/ 27124501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0" name="Cloud">
            <a:extLst>
              <a:ext uri="{FF2B5EF4-FFF2-40B4-BE49-F238E27FC236}">
                <a16:creationId xmlns:a16="http://schemas.microsoft.com/office/drawing/2014/main" id="{C957923A-7D9B-4E35-9445-8AED130464CA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24835" y="2763836"/>
            <a:ext cx="1485900" cy="971550"/>
          </a:xfrm>
          <a:custGeom>
            <a:avLst/>
            <a:gdLst>
              <a:gd name="T0" fmla="*/ 6145 w 21600"/>
              <a:gd name="T1" fmla="*/ 647700 h 21600"/>
              <a:gd name="T2" fmla="*/ 990600 w 21600"/>
              <a:gd name="T3" fmla="*/ 1294021 h 21600"/>
              <a:gd name="T4" fmla="*/ 1979549 w 21600"/>
              <a:gd name="T5" fmla="*/ 647700 h 21600"/>
              <a:gd name="T6" fmla="*/ 990600 w 21600"/>
              <a:gd name="T7" fmla="*/ 740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 sz="1050">
              <a:latin typeface="Arial" panose="020B0604020202020204" pitchFamily="34" charset="0"/>
            </a:endParaRPr>
          </a:p>
          <a:p>
            <a:r>
              <a:rPr lang="en-GB" altLang="en-US" sz="2100">
                <a:latin typeface="Arial" panose="020B0604020202020204" pitchFamily="34" charset="0"/>
              </a:rPr>
              <a:t>network</a:t>
            </a:r>
          </a:p>
        </p:txBody>
      </p:sp>
      <p:sp>
        <p:nvSpPr>
          <p:cNvPr id="29701" name="tower">
            <a:extLst>
              <a:ext uri="{FF2B5EF4-FFF2-40B4-BE49-F238E27FC236}">
                <a16:creationId xmlns:a16="http://schemas.microsoft.com/office/drawing/2014/main" id="{122E76BF-9C7E-4815-BC49-B8AD952A2ED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926414" y="1413668"/>
            <a:ext cx="392906" cy="785813"/>
          </a:xfrm>
          <a:custGeom>
            <a:avLst/>
            <a:gdLst>
              <a:gd name="T0" fmla="*/ 0 w 21600"/>
              <a:gd name="T1" fmla="*/ 5138777 h 21600"/>
              <a:gd name="T2" fmla="*/ 3919967 w 21600"/>
              <a:gd name="T3" fmla="*/ 0 h 21600"/>
              <a:gd name="T4" fmla="*/ 6352906 w 21600"/>
              <a:gd name="T5" fmla="*/ 0 h 21600"/>
              <a:gd name="T6" fmla="*/ 12705788 w 21600"/>
              <a:gd name="T7" fmla="*/ 0 h 21600"/>
              <a:gd name="T8" fmla="*/ 12705788 w 21600"/>
              <a:gd name="T9" fmla="*/ 27409189 h 21600"/>
              <a:gd name="T10" fmla="*/ 12705788 w 21600"/>
              <a:gd name="T11" fmla="*/ 45684374 h 21600"/>
              <a:gd name="T12" fmla="*/ 8921106 w 21600"/>
              <a:gd name="T13" fmla="*/ 50823151 h 21600"/>
              <a:gd name="T14" fmla="*/ 6217596 w 21600"/>
              <a:gd name="T15" fmla="*/ 50823151 h 21600"/>
              <a:gd name="T16" fmla="*/ 0 w 21600"/>
              <a:gd name="T17" fmla="*/ 50823151 h 21600"/>
              <a:gd name="T18" fmla="*/ 0 w 21600"/>
              <a:gd name="T19" fmla="*/ 27124501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CC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2" name="modem">
            <a:extLst>
              <a:ext uri="{FF2B5EF4-FFF2-40B4-BE49-F238E27FC236}">
                <a16:creationId xmlns:a16="http://schemas.microsoft.com/office/drawing/2014/main" id="{B0B875CB-850E-4795-8DA8-74C96ECD2C2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30501" y="3141264"/>
            <a:ext cx="964406" cy="171450"/>
          </a:xfrm>
          <a:custGeom>
            <a:avLst/>
            <a:gdLst>
              <a:gd name="T0" fmla="*/ 0 w 21600"/>
              <a:gd name="T1" fmla="*/ 577056 h 21600"/>
              <a:gd name="T2" fmla="*/ 10422791 w 21600"/>
              <a:gd name="T3" fmla="*/ 0 h 21600"/>
              <a:gd name="T4" fmla="*/ 66006464 w 21600"/>
              <a:gd name="T5" fmla="*/ 0 h 21600"/>
              <a:gd name="T6" fmla="*/ 76549746 w 21600"/>
              <a:gd name="T7" fmla="*/ 577056 h 21600"/>
              <a:gd name="T8" fmla="*/ 76549746 w 21600"/>
              <a:gd name="T9" fmla="*/ 2419350 h 21600"/>
              <a:gd name="T10" fmla="*/ 0 w 21600"/>
              <a:gd name="T11" fmla="*/ 2419350 h 21600"/>
              <a:gd name="T12" fmla="*/ 38274903 w 21600"/>
              <a:gd name="T13" fmla="*/ 0 h 21600"/>
              <a:gd name="T14" fmla="*/ 38274903 w 21600"/>
              <a:gd name="T15" fmla="*/ 2419350 h 21600"/>
              <a:gd name="T16" fmla="*/ 0 w 21600"/>
              <a:gd name="T17" fmla="*/ 1498208 h 21600"/>
              <a:gd name="T18" fmla="*/ 76549746 w 21600"/>
              <a:gd name="T19" fmla="*/ 1498208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F8F7DB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3" name="modem">
            <a:extLst>
              <a:ext uri="{FF2B5EF4-FFF2-40B4-BE49-F238E27FC236}">
                <a16:creationId xmlns:a16="http://schemas.microsoft.com/office/drawing/2014/main" id="{3DFD4898-2D61-4462-ADF6-79B2AA82946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640664" y="3141264"/>
            <a:ext cx="964406" cy="171450"/>
          </a:xfrm>
          <a:custGeom>
            <a:avLst/>
            <a:gdLst>
              <a:gd name="T0" fmla="*/ 0 w 21600"/>
              <a:gd name="T1" fmla="*/ 577056 h 21600"/>
              <a:gd name="T2" fmla="*/ 10422791 w 21600"/>
              <a:gd name="T3" fmla="*/ 0 h 21600"/>
              <a:gd name="T4" fmla="*/ 66006464 w 21600"/>
              <a:gd name="T5" fmla="*/ 0 h 21600"/>
              <a:gd name="T6" fmla="*/ 76549746 w 21600"/>
              <a:gd name="T7" fmla="*/ 577056 h 21600"/>
              <a:gd name="T8" fmla="*/ 76549746 w 21600"/>
              <a:gd name="T9" fmla="*/ 2419350 h 21600"/>
              <a:gd name="T10" fmla="*/ 0 w 21600"/>
              <a:gd name="T11" fmla="*/ 2419350 h 21600"/>
              <a:gd name="T12" fmla="*/ 38274903 w 21600"/>
              <a:gd name="T13" fmla="*/ 0 h 21600"/>
              <a:gd name="T14" fmla="*/ 38274903 w 21600"/>
              <a:gd name="T15" fmla="*/ 2419350 h 21600"/>
              <a:gd name="T16" fmla="*/ 0 w 21600"/>
              <a:gd name="T17" fmla="*/ 1498208 h 21600"/>
              <a:gd name="T18" fmla="*/ 76549746 w 21600"/>
              <a:gd name="T19" fmla="*/ 1498208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D4EABE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grpSp>
        <p:nvGrpSpPr>
          <p:cNvPr id="29704" name="Group 8">
            <a:extLst>
              <a:ext uri="{FF2B5EF4-FFF2-40B4-BE49-F238E27FC236}">
                <a16:creationId xmlns:a16="http://schemas.microsoft.com/office/drawing/2014/main" id="{789301FC-9925-400F-B11A-7C055D16E877}"/>
              </a:ext>
            </a:extLst>
          </p:cNvPr>
          <p:cNvGrpSpPr>
            <a:grpSpLocks/>
          </p:cNvGrpSpPr>
          <p:nvPr/>
        </p:nvGrpSpPr>
        <p:grpSpPr bwMode="auto">
          <a:xfrm>
            <a:off x="3069854" y="2276873"/>
            <a:ext cx="1438275" cy="795337"/>
            <a:chOff x="810" y="1979"/>
            <a:chExt cx="1208" cy="668"/>
          </a:xfrm>
        </p:grpSpPr>
        <p:sp>
          <p:nvSpPr>
            <p:cNvPr id="29721" name="Text Box 9">
              <a:extLst>
                <a:ext uri="{FF2B5EF4-FFF2-40B4-BE49-F238E27FC236}">
                  <a16:creationId xmlns:a16="http://schemas.microsoft.com/office/drawing/2014/main" id="{D8FF6159-0E15-4557-B67E-FC9D39E36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" y="2220"/>
              <a:ext cx="92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 IP datagram </a:t>
              </a:r>
            </a:p>
          </p:txBody>
        </p:sp>
        <p:sp>
          <p:nvSpPr>
            <p:cNvPr id="29722" name="Rectangle 10">
              <a:extLst>
                <a:ext uri="{FF2B5EF4-FFF2-40B4-BE49-F238E27FC236}">
                  <a16:creationId xmlns:a16="http://schemas.microsoft.com/office/drawing/2014/main" id="{8D1EB4EF-2333-4BA1-9583-67AAFD5B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1983"/>
              <a:ext cx="559" cy="2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  <p:sp>
          <p:nvSpPr>
            <p:cNvPr id="29723" name="Rectangle 11">
              <a:extLst>
                <a:ext uri="{FF2B5EF4-FFF2-40B4-BE49-F238E27FC236}">
                  <a16:creationId xmlns:a16="http://schemas.microsoft.com/office/drawing/2014/main" id="{E3B820B9-EA8D-4B3A-8B58-BD33A0161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1979"/>
              <a:ext cx="649" cy="2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</p:grpSp>
      <p:cxnSp>
        <p:nvCxnSpPr>
          <p:cNvPr id="29705" name="AutoShape 12">
            <a:extLst>
              <a:ext uri="{FF2B5EF4-FFF2-40B4-BE49-F238E27FC236}">
                <a16:creationId xmlns:a16="http://schemas.microsoft.com/office/drawing/2014/main" id="{2E791A42-24BE-4537-9AEF-8DE2A3928EA3}"/>
              </a:ext>
            </a:extLst>
          </p:cNvPr>
          <p:cNvCxnSpPr>
            <a:cxnSpLocks noChangeShapeType="1"/>
            <a:stCxn id="29699" idx="7"/>
            <a:endCxn id="29702" idx="6"/>
          </p:cNvCxnSpPr>
          <p:nvPr/>
        </p:nvCxnSpPr>
        <p:spPr bwMode="auto">
          <a:xfrm>
            <a:off x="3007942" y="2199482"/>
            <a:ext cx="4763" cy="941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6" name="AutoShape 13">
            <a:extLst>
              <a:ext uri="{FF2B5EF4-FFF2-40B4-BE49-F238E27FC236}">
                <a16:creationId xmlns:a16="http://schemas.microsoft.com/office/drawing/2014/main" id="{EEF899A3-6190-4044-B554-E281F17F98A1}"/>
              </a:ext>
            </a:extLst>
          </p:cNvPr>
          <p:cNvCxnSpPr>
            <a:cxnSpLocks noChangeShapeType="1"/>
            <a:stCxn id="29702" idx="9"/>
            <a:endCxn id="29700" idx="0"/>
          </p:cNvCxnSpPr>
          <p:nvPr/>
        </p:nvCxnSpPr>
        <p:spPr bwMode="auto">
          <a:xfrm>
            <a:off x="3494907" y="3247232"/>
            <a:ext cx="1334691" cy="23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7" name="AutoShape 14">
            <a:extLst>
              <a:ext uri="{FF2B5EF4-FFF2-40B4-BE49-F238E27FC236}">
                <a16:creationId xmlns:a16="http://schemas.microsoft.com/office/drawing/2014/main" id="{620A18FA-A092-4CD5-B13D-5F367DE7672E}"/>
              </a:ext>
            </a:extLst>
          </p:cNvPr>
          <p:cNvCxnSpPr>
            <a:cxnSpLocks noChangeShapeType="1"/>
            <a:stCxn id="29700" idx="2"/>
            <a:endCxn id="29703" idx="8"/>
          </p:cNvCxnSpPr>
          <p:nvPr/>
        </p:nvCxnSpPr>
        <p:spPr bwMode="auto">
          <a:xfrm flipV="1">
            <a:off x="6309546" y="3247232"/>
            <a:ext cx="1331119" cy="23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8" name="AutoShape 15">
            <a:extLst>
              <a:ext uri="{FF2B5EF4-FFF2-40B4-BE49-F238E27FC236}">
                <a16:creationId xmlns:a16="http://schemas.microsoft.com/office/drawing/2014/main" id="{F3489DAE-617C-4E1E-A98B-8309F53D5202}"/>
              </a:ext>
            </a:extLst>
          </p:cNvPr>
          <p:cNvCxnSpPr>
            <a:cxnSpLocks noChangeShapeType="1"/>
            <a:stCxn id="29703" idx="6"/>
            <a:endCxn id="29701" idx="7"/>
          </p:cNvCxnSpPr>
          <p:nvPr/>
        </p:nvCxnSpPr>
        <p:spPr bwMode="auto">
          <a:xfrm flipH="1" flipV="1">
            <a:off x="8118104" y="2199482"/>
            <a:ext cx="4763" cy="941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9709" name="Group 16">
            <a:extLst>
              <a:ext uri="{FF2B5EF4-FFF2-40B4-BE49-F238E27FC236}">
                <a16:creationId xmlns:a16="http://schemas.microsoft.com/office/drawing/2014/main" id="{D28D876A-5BB8-458C-9D7F-219158AEBD71}"/>
              </a:ext>
            </a:extLst>
          </p:cNvPr>
          <p:cNvGrpSpPr>
            <a:grpSpLocks/>
          </p:cNvGrpSpPr>
          <p:nvPr/>
        </p:nvGrpSpPr>
        <p:grpSpPr bwMode="auto">
          <a:xfrm>
            <a:off x="6600057" y="2276873"/>
            <a:ext cx="1438275" cy="795337"/>
            <a:chOff x="810" y="1979"/>
            <a:chExt cx="1208" cy="668"/>
          </a:xfrm>
        </p:grpSpPr>
        <p:sp>
          <p:nvSpPr>
            <p:cNvPr id="29718" name="Text Box 17">
              <a:extLst>
                <a:ext uri="{FF2B5EF4-FFF2-40B4-BE49-F238E27FC236}">
                  <a16:creationId xmlns:a16="http://schemas.microsoft.com/office/drawing/2014/main" id="{1075E56F-1453-45E1-9603-B9D2D9D93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" y="2220"/>
              <a:ext cx="92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 IP datagram </a:t>
              </a:r>
            </a:p>
          </p:txBody>
        </p:sp>
        <p:sp>
          <p:nvSpPr>
            <p:cNvPr id="29719" name="Rectangle 18">
              <a:extLst>
                <a:ext uri="{FF2B5EF4-FFF2-40B4-BE49-F238E27FC236}">
                  <a16:creationId xmlns:a16="http://schemas.microsoft.com/office/drawing/2014/main" id="{AEFC7581-B739-4C98-A6AD-B6F8198EF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1983"/>
              <a:ext cx="559" cy="2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  <p:sp>
          <p:nvSpPr>
            <p:cNvPr id="29720" name="Rectangle 19">
              <a:extLst>
                <a:ext uri="{FF2B5EF4-FFF2-40B4-BE49-F238E27FC236}">
                  <a16:creationId xmlns:a16="http://schemas.microsoft.com/office/drawing/2014/main" id="{C42B36F5-99F2-4E87-B6A7-C61E20ED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1979"/>
              <a:ext cx="649" cy="2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</p:grpSp>
      <p:grpSp>
        <p:nvGrpSpPr>
          <p:cNvPr id="29710" name="Group 20">
            <a:extLst>
              <a:ext uri="{FF2B5EF4-FFF2-40B4-BE49-F238E27FC236}">
                <a16:creationId xmlns:a16="http://schemas.microsoft.com/office/drawing/2014/main" id="{10F55E33-4DF5-4242-AA62-CF9037F85A21}"/>
              </a:ext>
            </a:extLst>
          </p:cNvPr>
          <p:cNvGrpSpPr>
            <a:grpSpLocks/>
          </p:cNvGrpSpPr>
          <p:nvPr/>
        </p:nvGrpSpPr>
        <p:grpSpPr bwMode="auto">
          <a:xfrm>
            <a:off x="2675757" y="3411537"/>
            <a:ext cx="2069306" cy="377429"/>
            <a:chOff x="385" y="2750"/>
            <a:chExt cx="1738" cy="317"/>
          </a:xfrm>
        </p:grpSpPr>
        <p:sp>
          <p:nvSpPr>
            <p:cNvPr id="29715" name="Rectangle 21">
              <a:extLst>
                <a:ext uri="{FF2B5EF4-FFF2-40B4-BE49-F238E27FC236}">
                  <a16:creationId xmlns:a16="http://schemas.microsoft.com/office/drawing/2014/main" id="{1CE75F86-8402-4414-B648-79E186FE4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2750"/>
              <a:ext cx="649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  <p:sp>
          <p:nvSpPr>
            <p:cNvPr id="29716" name="Rectangle 22">
              <a:extLst>
                <a:ext uri="{FF2B5EF4-FFF2-40B4-BE49-F238E27FC236}">
                  <a16:creationId xmlns:a16="http://schemas.microsoft.com/office/drawing/2014/main" id="{5B7F27C5-F97C-4CA7-BC7B-1B76CCE38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750"/>
              <a:ext cx="545" cy="31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  <p:sp>
          <p:nvSpPr>
            <p:cNvPr id="29717" name="Rectangle 23">
              <a:extLst>
                <a:ext uri="{FF2B5EF4-FFF2-40B4-BE49-F238E27FC236}">
                  <a16:creationId xmlns:a16="http://schemas.microsoft.com/office/drawing/2014/main" id="{2ED7EB88-BD38-4F33-A6F5-78A3DDB9B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750"/>
              <a:ext cx="545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</p:grpSp>
      <p:grpSp>
        <p:nvGrpSpPr>
          <p:cNvPr id="29711" name="Group 24">
            <a:extLst>
              <a:ext uri="{FF2B5EF4-FFF2-40B4-BE49-F238E27FC236}">
                <a16:creationId xmlns:a16="http://schemas.microsoft.com/office/drawing/2014/main" id="{3C3004CF-1360-48E3-8F37-ECB08B9B9636}"/>
              </a:ext>
            </a:extLst>
          </p:cNvPr>
          <p:cNvGrpSpPr>
            <a:grpSpLocks/>
          </p:cNvGrpSpPr>
          <p:nvPr/>
        </p:nvGrpSpPr>
        <p:grpSpPr bwMode="auto">
          <a:xfrm>
            <a:off x="6401223" y="3411537"/>
            <a:ext cx="2069306" cy="377429"/>
            <a:chOff x="385" y="2750"/>
            <a:chExt cx="1738" cy="317"/>
          </a:xfrm>
        </p:grpSpPr>
        <p:sp>
          <p:nvSpPr>
            <p:cNvPr id="29712" name="Rectangle 25">
              <a:extLst>
                <a:ext uri="{FF2B5EF4-FFF2-40B4-BE49-F238E27FC236}">
                  <a16:creationId xmlns:a16="http://schemas.microsoft.com/office/drawing/2014/main" id="{89AE1450-137C-4944-9ABA-A767E670D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2750"/>
              <a:ext cx="649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  <p:sp>
          <p:nvSpPr>
            <p:cNvPr id="29713" name="Rectangle 26">
              <a:extLst>
                <a:ext uri="{FF2B5EF4-FFF2-40B4-BE49-F238E27FC236}">
                  <a16:creationId xmlns:a16="http://schemas.microsoft.com/office/drawing/2014/main" id="{42699553-14EF-4AB8-A4D3-BF76AB473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750"/>
              <a:ext cx="545" cy="31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  <p:sp>
          <p:nvSpPr>
            <p:cNvPr id="29714" name="Rectangle 27">
              <a:extLst>
                <a:ext uri="{FF2B5EF4-FFF2-40B4-BE49-F238E27FC236}">
                  <a16:creationId xmlns:a16="http://schemas.microsoft.com/office/drawing/2014/main" id="{DBFF423D-FF25-4B60-B308-E6537C995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750"/>
              <a:ext cx="545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</p:grpSp>
      <p:sp>
        <p:nvSpPr>
          <p:cNvPr id="28" name="Text Box 11">
            <a:extLst>
              <a:ext uri="{FF2B5EF4-FFF2-40B4-BE49-F238E27FC236}">
                <a16:creationId xmlns:a16="http://schemas.microsoft.com/office/drawing/2014/main" id="{B3692932-282D-47D6-91CF-CD2BFB69D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840" y="2733078"/>
            <a:ext cx="870308" cy="68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6AFC2"/>
              </a:buClr>
              <a:buSzPct val="125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9966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5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Security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Gateway</a:t>
            </a:r>
          </a:p>
        </p:txBody>
      </p:sp>
      <p:sp>
        <p:nvSpPr>
          <p:cNvPr id="29" name="Text Box 11">
            <a:extLst>
              <a:ext uri="{FF2B5EF4-FFF2-40B4-BE49-F238E27FC236}">
                <a16:creationId xmlns:a16="http://schemas.microsoft.com/office/drawing/2014/main" id="{D8FC526C-06C5-4F13-91A9-AE9F65849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422" y="2740342"/>
            <a:ext cx="914400" cy="5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6AFC2"/>
              </a:buClr>
              <a:buSzPct val="125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9966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5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Security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Gateway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DA07DFF-DB33-4C0A-BC27-6439E1BA6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7731" y="5871"/>
            <a:ext cx="7961938" cy="594122"/>
          </a:xfrm>
        </p:spPr>
        <p:txBody>
          <a:bodyPr/>
          <a:lstStyle/>
          <a:p>
            <a:pPr eaLnBrk="1" hangingPunct="1"/>
            <a:r>
              <a:rPr lang="en-GB" altLang="en-US"/>
              <a:t>Remote Host to Internal Server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CBA3604-2A76-48C8-B959-E0AC87F316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336" y="1177864"/>
            <a:ext cx="11161239" cy="1241822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GB" altLang="en-US"/>
              <a:t>Remote host has Internet access to gateway, then gains access to server behind gateway.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Traffic to server protected in inner tunnel.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Outer tunnel protects inner traffic over Internet.</a:t>
            </a:r>
          </a:p>
        </p:txBody>
      </p:sp>
      <p:grpSp>
        <p:nvGrpSpPr>
          <p:cNvPr id="39940" name="Group 4">
            <a:extLst>
              <a:ext uri="{FF2B5EF4-FFF2-40B4-BE49-F238E27FC236}">
                <a16:creationId xmlns:a16="http://schemas.microsoft.com/office/drawing/2014/main" id="{D81C7186-8108-4541-8B12-A0399DB42CE9}"/>
              </a:ext>
            </a:extLst>
          </p:cNvPr>
          <p:cNvGrpSpPr>
            <a:grpSpLocks/>
          </p:cNvGrpSpPr>
          <p:nvPr/>
        </p:nvGrpSpPr>
        <p:grpSpPr bwMode="auto">
          <a:xfrm>
            <a:off x="2266950" y="3143250"/>
            <a:ext cx="7543800" cy="2400519"/>
            <a:chOff x="476" y="2196"/>
            <a:chExt cx="4760" cy="1494"/>
          </a:xfrm>
        </p:grpSpPr>
        <p:sp>
          <p:nvSpPr>
            <p:cNvPr id="39941" name="Oval 5">
              <a:extLst>
                <a:ext uri="{FF2B5EF4-FFF2-40B4-BE49-F238E27FC236}">
                  <a16:creationId xmlns:a16="http://schemas.microsoft.com/office/drawing/2014/main" id="{C5E0E220-977E-4A8B-BA9F-973DC39B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" y="2205"/>
              <a:ext cx="192" cy="5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42" name="Cloud">
              <a:extLst>
                <a:ext uri="{FF2B5EF4-FFF2-40B4-BE49-F238E27FC236}">
                  <a16:creationId xmlns:a16="http://schemas.microsoft.com/office/drawing/2014/main" id="{BF11192E-817D-4CBA-9F22-03BB0405A36F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609" y="2886"/>
              <a:ext cx="768" cy="636"/>
            </a:xfrm>
            <a:custGeom>
              <a:avLst/>
              <a:gdLst>
                <a:gd name="T0" fmla="*/ 2 w 21600"/>
                <a:gd name="T1" fmla="*/ 318 h 21600"/>
                <a:gd name="T2" fmla="*/ 384 w 21600"/>
                <a:gd name="T3" fmla="*/ 635 h 21600"/>
                <a:gd name="T4" fmla="*/ 767 w 21600"/>
                <a:gd name="T5" fmla="*/ 318 h 21600"/>
                <a:gd name="T6" fmla="*/ 384 w 21600"/>
                <a:gd name="T7" fmla="*/ 3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1 w 21600"/>
                <a:gd name="T13" fmla="*/ 3260 h 21600"/>
                <a:gd name="T14" fmla="*/ 17100 w 21600"/>
                <a:gd name="T15" fmla="*/ 1732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3" name="Text Box 7">
              <a:extLst>
                <a:ext uri="{FF2B5EF4-FFF2-40B4-BE49-F238E27FC236}">
                  <a16:creationId xmlns:a16="http://schemas.microsoft.com/office/drawing/2014/main" id="{C7AD376A-F1B7-43F0-9707-933174120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" y="3009"/>
              <a:ext cx="67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200"/>
                <a:t>Local network</a:t>
              </a:r>
            </a:p>
          </p:txBody>
        </p:sp>
        <p:sp>
          <p:nvSpPr>
            <p:cNvPr id="39944" name="Text Box 8">
              <a:extLst>
                <a:ext uri="{FF2B5EF4-FFF2-40B4-BE49-F238E27FC236}">
                  <a16:creationId xmlns:a16="http://schemas.microsoft.com/office/drawing/2014/main" id="{5339F3B1-1408-4B83-8D0A-E5C02DEBB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339"/>
              <a:ext cx="216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500"/>
                <a:t>Outer Tunnel </a:t>
              </a:r>
            </a:p>
          </p:txBody>
        </p:sp>
        <p:sp>
          <p:nvSpPr>
            <p:cNvPr id="39945" name="Line 9">
              <a:extLst>
                <a:ext uri="{FF2B5EF4-FFF2-40B4-BE49-F238E27FC236}">
                  <a16:creationId xmlns:a16="http://schemas.microsoft.com/office/drawing/2014/main" id="{38DBABD3-20C0-4214-A555-EE57E62AE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637"/>
              <a:ext cx="0" cy="57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6" name="computr2">
              <a:extLst>
                <a:ext uri="{FF2B5EF4-FFF2-40B4-BE49-F238E27FC236}">
                  <a16:creationId xmlns:a16="http://schemas.microsoft.com/office/drawing/2014/main" id="{107D767D-B73A-4A54-9974-581B0A0E737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12" y="3000"/>
              <a:ext cx="520" cy="384"/>
            </a:xfrm>
            <a:custGeom>
              <a:avLst/>
              <a:gdLst>
                <a:gd name="T0" fmla="*/ 6 w 21600"/>
                <a:gd name="T1" fmla="*/ 0 h 21600"/>
                <a:gd name="T2" fmla="*/ 6 w 21600"/>
                <a:gd name="T3" fmla="*/ 7 h 21600"/>
                <a:gd name="T4" fmla="*/ 10 w 21600"/>
                <a:gd name="T5" fmla="*/ 0 h 21600"/>
                <a:gd name="T6" fmla="*/ 2 w 21600"/>
                <a:gd name="T7" fmla="*/ 0 h 21600"/>
                <a:gd name="T8" fmla="*/ 2 w 21600"/>
                <a:gd name="T9" fmla="*/ 4 h 21600"/>
                <a:gd name="T10" fmla="*/ 10 w 21600"/>
                <a:gd name="T11" fmla="*/ 4 h 21600"/>
                <a:gd name="T12" fmla="*/ 2 w 21600"/>
                <a:gd name="T13" fmla="*/ 2 h 21600"/>
                <a:gd name="T14" fmla="*/ 10 w 21600"/>
                <a:gd name="T15" fmla="*/ 2 h 21600"/>
                <a:gd name="T16" fmla="*/ 11 w 21600"/>
                <a:gd name="T17" fmla="*/ 5 h 21600"/>
                <a:gd name="T18" fmla="*/ 2 w 21600"/>
                <a:gd name="T19" fmla="*/ 5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6189 w 21600"/>
                <a:gd name="T31" fmla="*/ 1913 h 21600"/>
                <a:gd name="T32" fmla="*/ 15577 w 21600"/>
                <a:gd name="T33" fmla="*/ 9731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21022" y="20295"/>
                  </a:moveTo>
                  <a:lnTo>
                    <a:pt x="18828" y="18396"/>
                  </a:lnTo>
                  <a:lnTo>
                    <a:pt x="18828" y="13174"/>
                  </a:lnTo>
                  <a:lnTo>
                    <a:pt x="15478" y="13174"/>
                  </a:lnTo>
                  <a:lnTo>
                    <a:pt x="15478" y="11631"/>
                  </a:lnTo>
                  <a:lnTo>
                    <a:pt x="17326" y="11631"/>
                  </a:lnTo>
                  <a:lnTo>
                    <a:pt x="17326" y="11156"/>
                  </a:lnTo>
                  <a:lnTo>
                    <a:pt x="17326" y="0"/>
                  </a:lnTo>
                  <a:lnTo>
                    <a:pt x="10858" y="0"/>
                  </a:lnTo>
                  <a:lnTo>
                    <a:pt x="4274" y="0"/>
                  </a:lnTo>
                  <a:lnTo>
                    <a:pt x="4274" y="11037"/>
                  </a:lnTo>
                  <a:lnTo>
                    <a:pt x="4274" y="11631"/>
                  </a:lnTo>
                  <a:lnTo>
                    <a:pt x="6122" y="11631"/>
                  </a:lnTo>
                  <a:lnTo>
                    <a:pt x="6122" y="13174"/>
                  </a:lnTo>
                  <a:lnTo>
                    <a:pt x="2772" y="13174"/>
                  </a:lnTo>
                  <a:lnTo>
                    <a:pt x="2772" y="18514"/>
                  </a:lnTo>
                  <a:lnTo>
                    <a:pt x="693" y="20295"/>
                  </a:lnTo>
                  <a:lnTo>
                    <a:pt x="462" y="20413"/>
                  </a:lnTo>
                  <a:lnTo>
                    <a:pt x="231" y="20651"/>
                  </a:lnTo>
                  <a:lnTo>
                    <a:pt x="116" y="20888"/>
                  </a:lnTo>
                  <a:lnTo>
                    <a:pt x="0" y="21125"/>
                  </a:lnTo>
                  <a:lnTo>
                    <a:pt x="0" y="21244"/>
                  </a:lnTo>
                  <a:lnTo>
                    <a:pt x="116" y="21363"/>
                  </a:lnTo>
                  <a:lnTo>
                    <a:pt x="116" y="21481"/>
                  </a:lnTo>
                  <a:lnTo>
                    <a:pt x="231" y="21481"/>
                  </a:lnTo>
                  <a:lnTo>
                    <a:pt x="347" y="21600"/>
                  </a:lnTo>
                  <a:lnTo>
                    <a:pt x="578" y="21600"/>
                  </a:lnTo>
                  <a:lnTo>
                    <a:pt x="693" y="21600"/>
                  </a:lnTo>
                  <a:lnTo>
                    <a:pt x="10858" y="21600"/>
                  </a:lnTo>
                  <a:lnTo>
                    <a:pt x="20907" y="21600"/>
                  </a:lnTo>
                  <a:lnTo>
                    <a:pt x="21138" y="21600"/>
                  </a:lnTo>
                  <a:lnTo>
                    <a:pt x="21253" y="21600"/>
                  </a:lnTo>
                  <a:lnTo>
                    <a:pt x="21369" y="21481"/>
                  </a:lnTo>
                  <a:lnTo>
                    <a:pt x="21484" y="21481"/>
                  </a:lnTo>
                  <a:lnTo>
                    <a:pt x="21600" y="21363"/>
                  </a:lnTo>
                  <a:lnTo>
                    <a:pt x="21600" y="21244"/>
                  </a:lnTo>
                  <a:lnTo>
                    <a:pt x="21600" y="21125"/>
                  </a:lnTo>
                  <a:lnTo>
                    <a:pt x="21484" y="20888"/>
                  </a:lnTo>
                  <a:lnTo>
                    <a:pt x="21369" y="20651"/>
                  </a:lnTo>
                  <a:lnTo>
                    <a:pt x="21253" y="20413"/>
                  </a:lnTo>
                  <a:lnTo>
                    <a:pt x="21022" y="20295"/>
                  </a:lnTo>
                  <a:close/>
                </a:path>
                <a:path w="21600" h="21600" extrusionOk="0">
                  <a:moveTo>
                    <a:pt x="18019" y="18514"/>
                  </a:moveTo>
                  <a:lnTo>
                    <a:pt x="17326" y="17921"/>
                  </a:lnTo>
                  <a:lnTo>
                    <a:pt x="4389" y="17921"/>
                  </a:lnTo>
                  <a:lnTo>
                    <a:pt x="3696" y="18514"/>
                  </a:lnTo>
                  <a:lnTo>
                    <a:pt x="18019" y="18514"/>
                  </a:lnTo>
                  <a:close/>
                </a:path>
                <a:path w="21600" h="21600" extrusionOk="0">
                  <a:moveTo>
                    <a:pt x="19174" y="19701"/>
                  </a:moveTo>
                  <a:lnTo>
                    <a:pt x="18481" y="19108"/>
                  </a:lnTo>
                  <a:lnTo>
                    <a:pt x="3119" y="19108"/>
                  </a:lnTo>
                  <a:lnTo>
                    <a:pt x="2426" y="19701"/>
                  </a:lnTo>
                  <a:lnTo>
                    <a:pt x="19174" y="19701"/>
                  </a:lnTo>
                  <a:close/>
                </a:path>
                <a:path w="21600" h="21600" extrusionOk="0">
                  <a:moveTo>
                    <a:pt x="20560" y="20769"/>
                  </a:moveTo>
                  <a:lnTo>
                    <a:pt x="19867" y="20176"/>
                  </a:lnTo>
                  <a:lnTo>
                    <a:pt x="1848" y="20176"/>
                  </a:lnTo>
                  <a:lnTo>
                    <a:pt x="1155" y="20769"/>
                  </a:lnTo>
                  <a:lnTo>
                    <a:pt x="20560" y="20769"/>
                  </a:lnTo>
                  <a:close/>
                </a:path>
                <a:path w="21600" h="21600" extrusionOk="0">
                  <a:moveTo>
                    <a:pt x="18828" y="18396"/>
                  </a:moveTo>
                  <a:lnTo>
                    <a:pt x="17442" y="17209"/>
                  </a:lnTo>
                  <a:lnTo>
                    <a:pt x="4158" y="17209"/>
                  </a:lnTo>
                  <a:lnTo>
                    <a:pt x="2772" y="18514"/>
                  </a:lnTo>
                  <a:moveTo>
                    <a:pt x="13168" y="14123"/>
                  </a:moveTo>
                  <a:lnTo>
                    <a:pt x="13168" y="14716"/>
                  </a:lnTo>
                  <a:lnTo>
                    <a:pt x="17788" y="14716"/>
                  </a:lnTo>
                  <a:lnTo>
                    <a:pt x="17788" y="14123"/>
                  </a:lnTo>
                  <a:lnTo>
                    <a:pt x="13168" y="14123"/>
                  </a:lnTo>
                  <a:close/>
                </a:path>
                <a:path w="21600" h="21600" extrusionOk="0">
                  <a:moveTo>
                    <a:pt x="6122" y="1899"/>
                  </a:moveTo>
                  <a:lnTo>
                    <a:pt x="6122" y="9732"/>
                  </a:lnTo>
                  <a:lnTo>
                    <a:pt x="15478" y="9732"/>
                  </a:lnTo>
                  <a:lnTo>
                    <a:pt x="15478" y="1899"/>
                  </a:lnTo>
                  <a:lnTo>
                    <a:pt x="6122" y="1899"/>
                  </a:lnTo>
                  <a:moveTo>
                    <a:pt x="6122" y="11631"/>
                  </a:moveTo>
                  <a:lnTo>
                    <a:pt x="15478" y="11631"/>
                  </a:lnTo>
                  <a:lnTo>
                    <a:pt x="15478" y="13174"/>
                  </a:lnTo>
                  <a:lnTo>
                    <a:pt x="6122" y="13174"/>
                  </a:lnTo>
                  <a:lnTo>
                    <a:pt x="6122" y="11631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7" name="Text Box 11">
              <a:extLst>
                <a:ext uri="{FF2B5EF4-FFF2-40B4-BE49-F238E27FC236}">
                  <a16:creationId xmlns:a16="http://schemas.microsoft.com/office/drawing/2014/main" id="{48FF8064-E287-42CF-A6A1-9966431BA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3347"/>
              <a:ext cx="76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 dirty="0"/>
                <a:t>Security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 dirty="0"/>
                <a:t>Gateway</a:t>
              </a:r>
            </a:p>
          </p:txBody>
        </p:sp>
        <p:sp>
          <p:nvSpPr>
            <p:cNvPr id="39948" name="Oval 12">
              <a:extLst>
                <a:ext uri="{FF2B5EF4-FFF2-40B4-BE49-F238E27FC236}">
                  <a16:creationId xmlns:a16="http://schemas.microsoft.com/office/drawing/2014/main" id="{FB3FC9E6-B0F1-4442-82A6-0120A4574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205"/>
              <a:ext cx="192" cy="5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49" name="Rectangle 13">
              <a:extLst>
                <a:ext uri="{FF2B5EF4-FFF2-40B4-BE49-F238E27FC236}">
                  <a16:creationId xmlns:a16="http://schemas.microsoft.com/office/drawing/2014/main" id="{19E1C24D-DFB8-42DE-AE26-08F90B360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296"/>
              <a:ext cx="1859" cy="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Inner tunnel</a:t>
              </a:r>
            </a:p>
          </p:txBody>
        </p:sp>
        <p:sp>
          <p:nvSpPr>
            <p:cNvPr id="39950" name="Oval 14">
              <a:extLst>
                <a:ext uri="{FF2B5EF4-FFF2-40B4-BE49-F238E27FC236}">
                  <a16:creationId xmlns:a16="http://schemas.microsoft.com/office/drawing/2014/main" id="{C4A9BBA2-31D6-4DF6-AF7D-E48D0BCE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296"/>
              <a:ext cx="91" cy="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1" name="Oval 15">
              <a:extLst>
                <a:ext uri="{FF2B5EF4-FFF2-40B4-BE49-F238E27FC236}">
                  <a16:creationId xmlns:a16="http://schemas.microsoft.com/office/drawing/2014/main" id="{B90C0DED-8AA4-49DF-A671-1C883DF1E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2301"/>
              <a:ext cx="144" cy="33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2" name="Oval 16">
              <a:extLst>
                <a:ext uri="{FF2B5EF4-FFF2-40B4-BE49-F238E27FC236}">
                  <a16:creationId xmlns:a16="http://schemas.microsoft.com/office/drawing/2014/main" id="{AA551810-09D4-44E7-8A66-227824DBE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" y="2296"/>
              <a:ext cx="91" cy="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3" name="Oval 17">
              <a:extLst>
                <a:ext uri="{FF2B5EF4-FFF2-40B4-BE49-F238E27FC236}">
                  <a16:creationId xmlns:a16="http://schemas.microsoft.com/office/drawing/2014/main" id="{90571B92-CA3F-4712-9EED-B78B3F8F4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" y="2301"/>
              <a:ext cx="144" cy="33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4" name="Line 18">
              <a:extLst>
                <a:ext uri="{FF2B5EF4-FFF2-40B4-BE49-F238E27FC236}">
                  <a16:creationId xmlns:a16="http://schemas.microsoft.com/office/drawing/2014/main" id="{FB7955E7-B8F6-44B0-9770-C45F298DC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" y="2637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55" name="Line 19">
              <a:extLst>
                <a:ext uri="{FF2B5EF4-FFF2-40B4-BE49-F238E27FC236}">
                  <a16:creationId xmlns:a16="http://schemas.microsoft.com/office/drawing/2014/main" id="{0E4A7767-0725-4903-9B57-C3F1E57B2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" y="2301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cxnSp>
          <p:nvCxnSpPr>
            <p:cNvPr id="39956" name="AutoShape 20">
              <a:extLst>
                <a:ext uri="{FF2B5EF4-FFF2-40B4-BE49-F238E27FC236}">
                  <a16:creationId xmlns:a16="http://schemas.microsoft.com/office/drawing/2014/main" id="{8AC64C44-A596-4418-8E25-62B020AE8177}"/>
                </a:ext>
              </a:extLst>
            </p:cNvPr>
            <p:cNvCxnSpPr>
              <a:cxnSpLocks noChangeShapeType="1"/>
              <a:stCxn id="39941" idx="4"/>
              <a:endCxn id="39948" idx="4"/>
            </p:cNvCxnSpPr>
            <p:nvPr/>
          </p:nvCxnSpPr>
          <p:spPr bwMode="auto">
            <a:xfrm>
              <a:off x="852" y="2742"/>
              <a:ext cx="215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7" name="AutoShape 21">
              <a:extLst>
                <a:ext uri="{FF2B5EF4-FFF2-40B4-BE49-F238E27FC236}">
                  <a16:creationId xmlns:a16="http://schemas.microsoft.com/office/drawing/2014/main" id="{6FAABB77-C511-4291-93A3-F7D9667856EC}"/>
                </a:ext>
              </a:extLst>
            </p:cNvPr>
            <p:cNvCxnSpPr>
              <a:cxnSpLocks noChangeShapeType="1"/>
              <a:stCxn id="39941" idx="0"/>
              <a:endCxn id="39948" idx="0"/>
            </p:cNvCxnSpPr>
            <p:nvPr/>
          </p:nvCxnSpPr>
          <p:spPr bwMode="auto">
            <a:xfrm>
              <a:off x="852" y="2196"/>
              <a:ext cx="215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9958" name="Group 22">
              <a:extLst>
                <a:ext uri="{FF2B5EF4-FFF2-40B4-BE49-F238E27FC236}">
                  <a16:creationId xmlns:a16="http://schemas.microsoft.com/office/drawing/2014/main" id="{6BA69967-73D8-412E-93D6-BB3DCFBFF1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931"/>
              <a:ext cx="771" cy="546"/>
              <a:chOff x="1519" y="2976"/>
              <a:chExt cx="771" cy="546"/>
            </a:xfrm>
          </p:grpSpPr>
          <p:sp>
            <p:nvSpPr>
              <p:cNvPr id="39971" name="Cloud">
                <a:extLst>
                  <a:ext uri="{FF2B5EF4-FFF2-40B4-BE49-F238E27FC236}">
                    <a16:creationId xmlns:a16="http://schemas.microsoft.com/office/drawing/2014/main" id="{EA4A0491-0E5F-44D0-8448-B8EDD8ED7E41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1519" y="2976"/>
                <a:ext cx="771" cy="546"/>
              </a:xfrm>
              <a:custGeom>
                <a:avLst/>
                <a:gdLst>
                  <a:gd name="T0" fmla="*/ 2 w 21600"/>
                  <a:gd name="T1" fmla="*/ 273 h 21600"/>
                  <a:gd name="T2" fmla="*/ 386 w 21600"/>
                  <a:gd name="T3" fmla="*/ 545 h 21600"/>
                  <a:gd name="T4" fmla="*/ 770 w 21600"/>
                  <a:gd name="T5" fmla="*/ 273 h 21600"/>
                  <a:gd name="T6" fmla="*/ 386 w 21600"/>
                  <a:gd name="T7" fmla="*/ 3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0 w 21600"/>
                  <a:gd name="T13" fmla="*/ 3244 h 21600"/>
                  <a:gd name="T14" fmla="*/ 17089 w 21600"/>
                  <a:gd name="T15" fmla="*/ 1732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 sz="2100"/>
              </a:p>
            </p:txBody>
          </p:sp>
          <p:sp>
            <p:nvSpPr>
              <p:cNvPr id="39972" name="Text Box 24">
                <a:extLst>
                  <a:ext uri="{FF2B5EF4-FFF2-40B4-BE49-F238E27FC236}">
                    <a16:creationId xmlns:a16="http://schemas.microsoft.com/office/drawing/2014/main" id="{F5CE4F52-984E-43A5-B8C9-37F92B4C1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5" y="3113"/>
                <a:ext cx="487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Internet</a:t>
                </a:r>
              </a:p>
            </p:txBody>
          </p:sp>
        </p:grpSp>
        <p:cxnSp>
          <p:nvCxnSpPr>
            <p:cNvPr id="39959" name="AutoShape 25">
              <a:extLst>
                <a:ext uri="{FF2B5EF4-FFF2-40B4-BE49-F238E27FC236}">
                  <a16:creationId xmlns:a16="http://schemas.microsoft.com/office/drawing/2014/main" id="{FC59BCD9-EE9B-4284-B697-720378C6CD00}"/>
                </a:ext>
              </a:extLst>
            </p:cNvPr>
            <p:cNvCxnSpPr>
              <a:cxnSpLocks noChangeShapeType="1"/>
              <a:stCxn id="39946" idx="5"/>
              <a:endCxn id="39971" idx="0"/>
            </p:cNvCxnSpPr>
            <p:nvPr/>
          </p:nvCxnSpPr>
          <p:spPr bwMode="auto">
            <a:xfrm flipV="1">
              <a:off x="1029" y="3204"/>
              <a:ext cx="447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0" name="AutoShape 26">
              <a:extLst>
                <a:ext uri="{FF2B5EF4-FFF2-40B4-BE49-F238E27FC236}">
                  <a16:creationId xmlns:a16="http://schemas.microsoft.com/office/drawing/2014/main" id="{A6BF2002-5FB4-4675-BA75-FA7D7C8AD3B5}"/>
                </a:ext>
              </a:extLst>
            </p:cNvPr>
            <p:cNvCxnSpPr>
              <a:cxnSpLocks noChangeShapeType="1"/>
              <a:stCxn id="39951" idx="4"/>
            </p:cNvCxnSpPr>
            <p:nvPr/>
          </p:nvCxnSpPr>
          <p:spPr bwMode="auto">
            <a:xfrm flipH="1" flipV="1">
              <a:off x="2933" y="2629"/>
              <a:ext cx="1916" cy="1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1" name="AutoShape 27">
              <a:extLst>
                <a:ext uri="{FF2B5EF4-FFF2-40B4-BE49-F238E27FC236}">
                  <a16:creationId xmlns:a16="http://schemas.microsoft.com/office/drawing/2014/main" id="{636FDE8E-1BF6-4911-9E09-47138437B820}"/>
                </a:ext>
              </a:extLst>
            </p:cNvPr>
            <p:cNvCxnSpPr>
              <a:cxnSpLocks noChangeShapeType="1"/>
              <a:stCxn id="39951" idx="0"/>
            </p:cNvCxnSpPr>
            <p:nvPr/>
          </p:nvCxnSpPr>
          <p:spPr bwMode="auto">
            <a:xfrm flipH="1">
              <a:off x="2933" y="2293"/>
              <a:ext cx="19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62" name="Line 28">
              <a:extLst>
                <a:ext uri="{FF2B5EF4-FFF2-40B4-BE49-F238E27FC236}">
                  <a16:creationId xmlns:a16="http://schemas.microsoft.com/office/drawing/2014/main" id="{326B57CA-4227-4FBC-AAD7-FC4B0E59C2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5" y="2614"/>
              <a:ext cx="3" cy="430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3" name="Line 29">
              <a:extLst>
                <a:ext uri="{FF2B5EF4-FFF2-40B4-BE49-F238E27FC236}">
                  <a16:creationId xmlns:a16="http://schemas.microsoft.com/office/drawing/2014/main" id="{9985F7F2-8130-4908-975C-D8DBCA474D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627"/>
              <a:ext cx="0" cy="57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4" name="modem">
              <a:extLst>
                <a:ext uri="{FF2B5EF4-FFF2-40B4-BE49-F238E27FC236}">
                  <a16:creationId xmlns:a16="http://schemas.microsoft.com/office/drawing/2014/main" id="{2616AAFC-E3C8-4752-8539-65C18F0BFBC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572" y="3120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D4EABE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cxnSp>
          <p:nvCxnSpPr>
            <p:cNvPr id="39965" name="AutoShape 31">
              <a:extLst>
                <a:ext uri="{FF2B5EF4-FFF2-40B4-BE49-F238E27FC236}">
                  <a16:creationId xmlns:a16="http://schemas.microsoft.com/office/drawing/2014/main" id="{CF3BBBB8-2E3D-4ACD-9F66-6A1ECB3A5884}"/>
                </a:ext>
              </a:extLst>
            </p:cNvPr>
            <p:cNvCxnSpPr>
              <a:cxnSpLocks noChangeShapeType="1"/>
              <a:stCxn id="39971" idx="2"/>
              <a:endCxn id="39964" idx="8"/>
            </p:cNvCxnSpPr>
            <p:nvPr/>
          </p:nvCxnSpPr>
          <p:spPr bwMode="auto">
            <a:xfrm>
              <a:off x="2244" y="3204"/>
              <a:ext cx="328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6" name="AutoShape 32">
              <a:extLst>
                <a:ext uri="{FF2B5EF4-FFF2-40B4-BE49-F238E27FC236}">
                  <a16:creationId xmlns:a16="http://schemas.microsoft.com/office/drawing/2014/main" id="{9B1DBBBD-9476-445B-89DA-83F777FAAE77}"/>
                </a:ext>
              </a:extLst>
            </p:cNvPr>
            <p:cNvCxnSpPr>
              <a:cxnSpLocks noChangeShapeType="1"/>
              <a:stCxn id="39942" idx="0"/>
              <a:endCxn id="39964" idx="9"/>
            </p:cNvCxnSpPr>
            <p:nvPr/>
          </p:nvCxnSpPr>
          <p:spPr bwMode="auto">
            <a:xfrm flipH="1">
              <a:off x="3382" y="3204"/>
              <a:ext cx="229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7" name="AutoShape 33">
              <a:extLst>
                <a:ext uri="{FF2B5EF4-FFF2-40B4-BE49-F238E27FC236}">
                  <a16:creationId xmlns:a16="http://schemas.microsoft.com/office/drawing/2014/main" id="{511AE587-3E06-4AF5-9E1B-CEBD94CA0722}"/>
                </a:ext>
              </a:extLst>
            </p:cNvPr>
            <p:cNvCxnSpPr>
              <a:cxnSpLocks noChangeShapeType="1"/>
              <a:stCxn id="39942" idx="2"/>
              <a:endCxn id="39968" idx="9"/>
            </p:cNvCxnSpPr>
            <p:nvPr/>
          </p:nvCxnSpPr>
          <p:spPr bwMode="auto">
            <a:xfrm flipV="1">
              <a:off x="4376" y="3202"/>
              <a:ext cx="36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68" name="tower">
              <a:extLst>
                <a:ext uri="{FF2B5EF4-FFF2-40B4-BE49-F238E27FC236}">
                  <a16:creationId xmlns:a16="http://schemas.microsoft.com/office/drawing/2014/main" id="{381DAEC2-2CF1-45F2-AB68-CE08BEA2E45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740" y="2887"/>
              <a:ext cx="227" cy="590"/>
            </a:xfrm>
            <a:custGeom>
              <a:avLst/>
              <a:gdLst>
                <a:gd name="T0" fmla="*/ 0 w 21600"/>
                <a:gd name="T1" fmla="*/ 2 h 21600"/>
                <a:gd name="T2" fmla="*/ 1 w 21600"/>
                <a:gd name="T3" fmla="*/ 0 h 21600"/>
                <a:gd name="T4" fmla="*/ 1 w 21600"/>
                <a:gd name="T5" fmla="*/ 0 h 21600"/>
                <a:gd name="T6" fmla="*/ 2 w 21600"/>
                <a:gd name="T7" fmla="*/ 0 h 21600"/>
                <a:gd name="T8" fmla="*/ 2 w 21600"/>
                <a:gd name="T9" fmla="*/ 9 h 21600"/>
                <a:gd name="T10" fmla="*/ 2 w 21600"/>
                <a:gd name="T11" fmla="*/ 14 h 21600"/>
                <a:gd name="T12" fmla="*/ 2 w 21600"/>
                <a:gd name="T13" fmla="*/ 16 h 21600"/>
                <a:gd name="T14" fmla="*/ 1 w 21600"/>
                <a:gd name="T15" fmla="*/ 16 h 21600"/>
                <a:gd name="T16" fmla="*/ 0 w 21600"/>
                <a:gd name="T17" fmla="*/ 16 h 21600"/>
                <a:gd name="T18" fmla="*/ 0 w 21600"/>
                <a:gd name="T19" fmla="*/ 9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76 w 21600"/>
                <a:gd name="T31" fmla="*/ 22552 h 21600"/>
                <a:gd name="T32" fmla="*/ 21505 w 21600"/>
                <a:gd name="T33" fmla="*/ 26982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9" name="Text Box 35">
              <a:extLst>
                <a:ext uri="{FF2B5EF4-FFF2-40B4-BE49-F238E27FC236}">
                  <a16:creationId xmlns:a16="http://schemas.microsoft.com/office/drawing/2014/main" id="{42AC608E-728D-405B-9AAF-ABBFBAFF2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3521"/>
              <a:ext cx="76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server</a:t>
              </a:r>
            </a:p>
          </p:txBody>
        </p:sp>
        <p:sp>
          <p:nvSpPr>
            <p:cNvPr id="39970" name="Text Box 36">
              <a:extLst>
                <a:ext uri="{FF2B5EF4-FFF2-40B4-BE49-F238E27FC236}">
                  <a16:creationId xmlns:a16="http://schemas.microsoft.com/office/drawing/2014/main" id="{ADFCD9E9-EC7F-4EF0-B3A9-238F48E6A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3430"/>
              <a:ext cx="76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remote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host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">
            <a:extLst>
              <a:ext uri="{FF2B5EF4-FFF2-40B4-BE49-F238E27FC236}">
                <a16:creationId xmlns:a16="http://schemas.microsoft.com/office/drawing/2014/main" id="{FFDE8C50-B072-4D55-976A-1080CB07B5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07818" y="17909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Security Associations</a:t>
            </a: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E49B5255-DC16-4F02-B6FB-D8D03494CD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4005" y="3120839"/>
            <a:ext cx="10570587" cy="24592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If Alice wants to establish an IPsec connection with Bob, the two parties must first negotiate a </a:t>
            </a:r>
            <a:r>
              <a:rPr lang="en-GB" altLang="zh-CN" sz="2400" b="1" dirty="0">
                <a:ea typeface="宋体" panose="02010600030101010101" pitchFamily="2" charset="-122"/>
              </a:rPr>
              <a:t>set of keys and algorithms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The concept of </a:t>
            </a:r>
            <a:r>
              <a:rPr lang="en-GB" altLang="zh-CN" sz="2400" b="1" dirty="0">
                <a:ea typeface="宋体" panose="02010600030101010101" pitchFamily="2" charset="-122"/>
              </a:rPr>
              <a:t>security association </a:t>
            </a:r>
            <a:r>
              <a:rPr lang="en-GB" altLang="zh-CN" sz="2400" dirty="0">
                <a:ea typeface="宋体" panose="02010600030101010101" pitchFamily="2" charset="-122"/>
              </a:rPr>
              <a:t>(SA) is a mechanism for this purpose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An SA is formed between an initiator and a responder, and lasts for one session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An SA is for encryption or authentication, but not both. 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If a connection needs both, it must create two SAs, one for encryption and one for authentication </a:t>
            </a:r>
          </a:p>
        </p:txBody>
      </p:sp>
      <p:grpSp>
        <p:nvGrpSpPr>
          <p:cNvPr id="19461" name="Group 9">
            <a:extLst>
              <a:ext uri="{FF2B5EF4-FFF2-40B4-BE49-F238E27FC236}">
                <a16:creationId xmlns:a16="http://schemas.microsoft.com/office/drawing/2014/main" id="{660A6987-81AF-4904-AFE3-2F84FFD79AC5}"/>
              </a:ext>
            </a:extLst>
          </p:cNvPr>
          <p:cNvGrpSpPr>
            <a:grpSpLocks/>
          </p:cNvGrpSpPr>
          <p:nvPr/>
        </p:nvGrpSpPr>
        <p:grpSpPr bwMode="auto">
          <a:xfrm>
            <a:off x="2724150" y="1625799"/>
            <a:ext cx="5470922" cy="888802"/>
            <a:chOff x="1450975" y="1450975"/>
            <a:chExt cx="5599113" cy="830263"/>
          </a:xfrm>
        </p:grpSpPr>
        <p:sp>
          <p:nvSpPr>
            <p:cNvPr id="19462" name="Rectangle 3">
              <a:extLst>
                <a:ext uri="{FF2B5EF4-FFF2-40B4-BE49-F238E27FC236}">
                  <a16:creationId xmlns:a16="http://schemas.microsoft.com/office/drawing/2014/main" id="{420EBF62-5B46-40F6-888E-14E39FAB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08163"/>
              <a:ext cx="746125" cy="47307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50">
                <a:latin typeface="Comic Sans MS" panose="030F0702030302020204" pitchFamily="66" charset="0"/>
              </a:endParaRPr>
            </a:p>
          </p:txBody>
        </p:sp>
        <p:sp>
          <p:nvSpPr>
            <p:cNvPr id="19463" name="Rectangle 4">
              <a:extLst>
                <a:ext uri="{FF2B5EF4-FFF2-40B4-BE49-F238E27FC236}">
                  <a16:creationId xmlns:a16="http://schemas.microsoft.com/office/drawing/2014/main" id="{80F8B806-EB6C-467A-AE66-E8951D01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963" y="1808163"/>
              <a:ext cx="746125" cy="47307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50">
                <a:latin typeface="Comic Sans MS" panose="030F0702030302020204" pitchFamily="66" charset="0"/>
              </a:endParaRPr>
            </a:p>
          </p:txBody>
        </p:sp>
        <p:sp>
          <p:nvSpPr>
            <p:cNvPr id="19464" name="Line 5">
              <a:extLst>
                <a:ext uri="{FF2B5EF4-FFF2-40B4-BE49-F238E27FC236}">
                  <a16:creationId xmlns:a16="http://schemas.microsoft.com/office/drawing/2014/main" id="{C7115BE4-525F-4ABE-AC3D-209A9BEAC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100" y="2044700"/>
              <a:ext cx="410527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2100" dirty="0"/>
            </a:p>
          </p:txBody>
        </p:sp>
        <p:sp>
          <p:nvSpPr>
            <p:cNvPr id="19465" name="Text Box 6">
              <a:extLst>
                <a:ext uri="{FF2B5EF4-FFF2-40B4-BE49-F238E27FC236}">
                  <a16:creationId xmlns:a16="http://schemas.microsoft.com/office/drawing/2014/main" id="{5801771E-847F-415A-B535-F4E722916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938" y="1687513"/>
              <a:ext cx="793750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SA</a:t>
              </a:r>
            </a:p>
          </p:txBody>
        </p:sp>
        <p:sp>
          <p:nvSpPr>
            <p:cNvPr id="19466" name="Text Box 7">
              <a:extLst>
                <a:ext uri="{FF2B5EF4-FFF2-40B4-BE49-F238E27FC236}">
                  <a16:creationId xmlns:a16="http://schemas.microsoft.com/office/drawing/2014/main" id="{D1AC75B9-B22C-472D-A88A-470C362D5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0975" y="1450975"/>
              <a:ext cx="7461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Alice</a:t>
              </a:r>
            </a:p>
          </p:txBody>
        </p:sp>
        <p:sp>
          <p:nvSpPr>
            <p:cNvPr id="19467" name="Text Box 8">
              <a:extLst>
                <a:ext uri="{FF2B5EF4-FFF2-40B4-BE49-F238E27FC236}">
                  <a16:creationId xmlns:a16="http://schemas.microsoft.com/office/drawing/2014/main" id="{9A04699E-1571-4280-9B06-50126F815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3963" y="1450975"/>
              <a:ext cx="7461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Bob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">
            <a:extLst>
              <a:ext uri="{FF2B5EF4-FFF2-40B4-BE49-F238E27FC236}">
                <a16:creationId xmlns:a16="http://schemas.microsoft.com/office/drawing/2014/main" id="{5E5C51EA-E8CF-4257-A0B8-FD7C63E678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9616" y="0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SA Components</a:t>
            </a: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E88EBDD5-B8CB-4F4F-8DAC-0DE803E3E7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38351" y="1124744"/>
            <a:ext cx="8115299" cy="3244454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Three parameters: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Security parameters index (SPI)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IP destination address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Security protocol identifier 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Security Association Database (SAD)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Stores active SAs used by the local machine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Security Policy Database (SPD)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 set of rules to select packets for encryption / authentication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SA Selectors (SAS)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 set of rules specifying which SA(s) to use for which packets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>
            <a:extLst>
              <a:ext uri="{FF2B5EF4-FFF2-40B4-BE49-F238E27FC236}">
                <a16:creationId xmlns:a16="http://schemas.microsoft.com/office/drawing/2014/main" id="{F9FA9514-DF02-4665-9376-A5DFE77A1C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1234" y="-9196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Header</a:t>
            </a:r>
          </a:p>
        </p:txBody>
      </p:sp>
      <p:sp>
        <p:nvSpPr>
          <p:cNvPr id="22532" name="Line 2">
            <a:extLst>
              <a:ext uri="{FF2B5EF4-FFF2-40B4-BE49-F238E27FC236}">
                <a16:creationId xmlns:a16="http://schemas.microsoft.com/office/drawing/2014/main" id="{D319BD8C-B1F4-4365-8076-E07BF89423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6114" y="2152650"/>
            <a:ext cx="1245394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2209" tIns="31105" rIns="62209" bIns="31105"/>
          <a:lstStyle/>
          <a:p>
            <a:endParaRPr lang="en-US" sz="1800"/>
          </a:p>
        </p:txBody>
      </p:sp>
      <p:sp>
        <p:nvSpPr>
          <p:cNvPr id="22533" name="Line 3">
            <a:extLst>
              <a:ext uri="{FF2B5EF4-FFF2-40B4-BE49-F238E27FC236}">
                <a16:creationId xmlns:a16="http://schemas.microsoft.com/office/drawing/2014/main" id="{AB04803B-EB22-422B-A2EF-F7FD81858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5710" y="2152650"/>
            <a:ext cx="1243013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2209" tIns="31105" rIns="62209" bIns="31105"/>
          <a:lstStyle/>
          <a:p>
            <a:endParaRPr lang="en-US" sz="1800"/>
          </a:p>
        </p:txBody>
      </p:sp>
      <p:sp>
        <p:nvSpPr>
          <p:cNvPr id="22534" name="Text Box 4">
            <a:extLst>
              <a:ext uri="{FF2B5EF4-FFF2-40B4-BE49-F238E27FC236}">
                <a16:creationId xmlns:a16="http://schemas.microsoft.com/office/drawing/2014/main" id="{9F8CB8CC-E169-43FB-96A0-7665467AC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520" y="3086101"/>
            <a:ext cx="149304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Authentication </a:t>
            </a:r>
            <a:b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</a:b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Header (AH)</a:t>
            </a:r>
            <a:r>
              <a:rPr lang="ar-SA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‏</a:t>
            </a:r>
            <a:endParaRPr lang="en-GB" altLang="zh-CN" sz="2100">
              <a:solidFill>
                <a:srgbClr val="000000"/>
              </a:solidFill>
              <a:latin typeface="Comic Sans MS" panose="030F0702030302020204" pitchFamily="66" charset="0"/>
              <a:cs typeface="DejaVu Sans" panose="020B0603030804020204" pitchFamily="34" charset="0"/>
            </a:endParaRPr>
          </a:p>
        </p:txBody>
      </p:sp>
      <p:sp>
        <p:nvSpPr>
          <p:cNvPr id="22535" name="Text Box 5">
            <a:extLst>
              <a:ext uri="{FF2B5EF4-FFF2-40B4-BE49-F238E27FC236}">
                <a16:creationId xmlns:a16="http://schemas.microsoft.com/office/drawing/2014/main" id="{515C6399-4BC4-4752-8F9C-D11B592F1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462" y="3086101"/>
            <a:ext cx="348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Encapsulated Security </a:t>
            </a:r>
            <a:b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</a:br>
            <a: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Payload (ESP)</a:t>
            </a:r>
            <a:r>
              <a:rPr lang="ar-SA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‏</a:t>
            </a:r>
            <a:endParaRPr lang="en-GB" altLang="zh-CN" sz="2100" dirty="0">
              <a:solidFill>
                <a:srgbClr val="000000"/>
              </a:solidFill>
              <a:latin typeface="Comic Sans MS" panose="030F0702030302020204" pitchFamily="66" charset="0"/>
              <a:cs typeface="DejaVu Sans" panose="020B0603030804020204" pitchFamily="34" charset="0"/>
            </a:endParaRPr>
          </a:p>
        </p:txBody>
      </p:sp>
      <p:sp>
        <p:nvSpPr>
          <p:cNvPr id="22536" name="Text Box 6">
            <a:extLst>
              <a:ext uri="{FF2B5EF4-FFF2-40B4-BE49-F238E27FC236}">
                <a16:creationId xmlns:a16="http://schemas.microsoft.com/office/drawing/2014/main" id="{8C414146-7912-40B8-9C68-A2D7F7D3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560" y="3728922"/>
            <a:ext cx="582751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 dirty="0">
                <a:solidFill>
                  <a:srgbClr val="000000"/>
                </a:solidFill>
                <a:cs typeface="DejaVu Sans" panose="020B0603030804020204" pitchFamily="34" charset="0"/>
              </a:rPr>
              <a:t>Authentication and Encryption use separate SAs</a:t>
            </a:r>
          </a:p>
        </p:txBody>
      </p:sp>
      <p:sp>
        <p:nvSpPr>
          <p:cNvPr id="22537" name="Text Box 4">
            <a:extLst>
              <a:ext uri="{FF2B5EF4-FFF2-40B4-BE49-F238E27FC236}">
                <a16:creationId xmlns:a16="http://schemas.microsoft.com/office/drawing/2014/main" id="{302BC15B-B383-4DB5-BAA6-755609DF1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028" y="1771651"/>
            <a:ext cx="14859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IPsec Header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14D0-1ED5-422D-B19C-5EF8DC21F94A}"/>
              </a:ext>
            </a:extLst>
          </p:cNvPr>
          <p:cNvSpPr/>
          <p:nvPr/>
        </p:nvSpPr>
        <p:spPr>
          <a:xfrm>
            <a:off x="5962496" y="4092189"/>
            <a:ext cx="228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Data confidentiality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3C9B1B-B7EE-45C5-B5C1-B2316ACB6FCA}"/>
              </a:ext>
            </a:extLst>
          </p:cNvPr>
          <p:cNvSpPr/>
          <p:nvPr/>
        </p:nvSpPr>
        <p:spPr>
          <a:xfrm>
            <a:off x="5939799" y="4415354"/>
            <a:ext cx="35280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Data origin authentication,</a:t>
            </a:r>
          </a:p>
          <a:p>
            <a:r>
              <a:rPr lang="en-US" sz="1800" dirty="0"/>
              <a:t>data integrity checking, and </a:t>
            </a:r>
          </a:p>
          <a:p>
            <a:r>
              <a:rPr lang="en-US" sz="1800" dirty="0"/>
              <a:t>replay protection (</a:t>
            </a:r>
            <a:r>
              <a:rPr lang="en-US" sz="1800" dirty="0">
                <a:latin typeface="ibm-plex-sans"/>
              </a:rPr>
              <a:t>optional)</a:t>
            </a:r>
            <a:endParaRPr lang="en-US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1">
            <a:extLst>
              <a:ext uri="{FF2B5EF4-FFF2-40B4-BE49-F238E27FC236}">
                <a16:creationId xmlns:a16="http://schemas.microsoft.com/office/drawing/2014/main" id="{1F83C827-408C-4057-AC83-1EF6C091D2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0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Authentication Header</a:t>
            </a:r>
          </a:p>
        </p:txBody>
      </p:sp>
      <p:pic>
        <p:nvPicPr>
          <p:cNvPr id="23556" name="Picture 13" descr="Picture21.png">
            <a:extLst>
              <a:ext uri="{FF2B5EF4-FFF2-40B4-BE49-F238E27FC236}">
                <a16:creationId xmlns:a16="http://schemas.microsoft.com/office/drawing/2014/main" id="{8F1262D1-13D1-4549-9CB9-A0735AD03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17" y="1646635"/>
            <a:ext cx="7346369" cy="363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1">
            <a:extLst>
              <a:ext uri="{FF2B5EF4-FFF2-40B4-BE49-F238E27FC236}">
                <a16:creationId xmlns:a16="http://schemas.microsoft.com/office/drawing/2014/main" id="{A1BC70FA-48E1-468C-BC46-2C020C6679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67083" y="0"/>
            <a:ext cx="7459055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Resist Message Replay Attack</a:t>
            </a:r>
          </a:p>
        </p:txBody>
      </p:sp>
      <p:sp>
        <p:nvSpPr>
          <p:cNvPr id="24580" name="Text Box 2">
            <a:extLst>
              <a:ext uri="{FF2B5EF4-FFF2-40B4-BE49-F238E27FC236}">
                <a16:creationId xmlns:a16="http://schemas.microsoft.com/office/drawing/2014/main" id="{C4A7AEC8-7716-493F-A2BC-5912EB84C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87" y="1714500"/>
            <a:ext cx="5886450" cy="78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Sequence number is used with a sliding window </a:t>
            </a:r>
            <a:b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</a:b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to thwart message replay attacks</a:t>
            </a:r>
          </a:p>
        </p:txBody>
      </p:sp>
      <p:grpSp>
        <p:nvGrpSpPr>
          <p:cNvPr id="24581" name="Group 10">
            <a:extLst>
              <a:ext uri="{FF2B5EF4-FFF2-40B4-BE49-F238E27FC236}">
                <a16:creationId xmlns:a16="http://schemas.microsoft.com/office/drawing/2014/main" id="{89312838-DE55-4CE2-B411-B570A5896D5F}"/>
              </a:ext>
            </a:extLst>
          </p:cNvPr>
          <p:cNvGrpSpPr>
            <a:grpSpLocks/>
          </p:cNvGrpSpPr>
          <p:nvPr/>
        </p:nvGrpSpPr>
        <p:grpSpPr bwMode="auto">
          <a:xfrm>
            <a:off x="2297969" y="2632473"/>
            <a:ext cx="5790588" cy="469106"/>
            <a:chOff x="1146175" y="2900363"/>
            <a:chExt cx="6616700" cy="625475"/>
          </a:xfrm>
        </p:grpSpPr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64D30486-32AB-48EF-A87F-E44823C53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900363"/>
              <a:ext cx="2509838" cy="623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24584" name="Line 4">
              <a:extLst>
                <a:ext uri="{FF2B5EF4-FFF2-40B4-BE49-F238E27FC236}">
                  <a16:creationId xmlns:a16="http://schemas.microsoft.com/office/drawing/2014/main" id="{7A720D5A-39A0-4DCE-BBD0-EA23F7CCD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6175" y="3524250"/>
              <a:ext cx="159702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1800"/>
            </a:p>
          </p:txBody>
        </p:sp>
        <p:sp>
          <p:nvSpPr>
            <p:cNvPr id="24585" name="Line 5">
              <a:extLst>
                <a:ext uri="{FF2B5EF4-FFF2-40B4-BE49-F238E27FC236}">
                  <a16:creationId xmlns:a16="http://schemas.microsoft.com/office/drawing/2014/main" id="{0B609726-14E3-420A-97E1-8D94AE2E1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7425" y="3524250"/>
              <a:ext cx="296545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1800"/>
            </a:p>
          </p:txBody>
        </p:sp>
        <p:sp>
          <p:nvSpPr>
            <p:cNvPr id="24586" name="Text Box 6">
              <a:extLst>
                <a:ext uri="{FF2B5EF4-FFF2-40B4-BE49-F238E27FC236}">
                  <a16:creationId xmlns:a16="http://schemas.microsoft.com/office/drawing/2014/main" id="{A838585C-3E87-4D94-9C4C-CAFCD0B19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375" y="3051175"/>
              <a:ext cx="3317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A</a:t>
              </a:r>
            </a:p>
          </p:txBody>
        </p:sp>
        <p:sp>
          <p:nvSpPr>
            <p:cNvPr id="24587" name="Text Box 7">
              <a:extLst>
                <a:ext uri="{FF2B5EF4-FFF2-40B4-BE49-F238E27FC236}">
                  <a16:creationId xmlns:a16="http://schemas.microsoft.com/office/drawing/2014/main" id="{62D3F739-E69D-4D48-B994-0876BD7F4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1238" y="3051175"/>
              <a:ext cx="331787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B</a:t>
              </a:r>
            </a:p>
          </p:txBody>
        </p:sp>
        <p:sp>
          <p:nvSpPr>
            <p:cNvPr id="24588" name="Text Box 8">
              <a:extLst>
                <a:ext uri="{FF2B5EF4-FFF2-40B4-BE49-F238E27FC236}">
                  <a16:creationId xmlns:a16="http://schemas.microsoft.com/office/drawing/2014/main" id="{2EA2CF99-95B1-40BF-8A61-FE510A1B8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5850" y="3051175"/>
              <a:ext cx="3444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C</a:t>
              </a:r>
            </a:p>
          </p:txBody>
        </p:sp>
      </p:grpSp>
      <p:sp>
        <p:nvSpPr>
          <p:cNvPr id="24582" name="Text Box 9">
            <a:extLst>
              <a:ext uri="{FF2B5EF4-FFF2-40B4-BE49-F238E27FC236}">
                <a16:creationId xmlns:a16="http://schemas.microsoft.com/office/drawing/2014/main" id="{D4D6339B-9E71-48E7-BE9F-729D02486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817" y="3248024"/>
            <a:ext cx="6361589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Given an incoming packet with sequence # s, either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A – It's too old, and can be discarded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B – It's in the window. Check if it's been seen before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C – Shift the window and act like case 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">
            <a:extLst>
              <a:ext uri="{FF2B5EF4-FFF2-40B4-BE49-F238E27FC236}">
                <a16:creationId xmlns:a16="http://schemas.microsoft.com/office/drawing/2014/main" id="{D61841B3-F2C8-4320-B276-E0755E4D37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6171010" cy="857250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Encapsulated Security Payload</a:t>
            </a:r>
          </a:p>
        </p:txBody>
      </p:sp>
      <p:pic>
        <p:nvPicPr>
          <p:cNvPr id="25604" name="Picture 28" descr="Picture22.png">
            <a:extLst>
              <a:ext uri="{FF2B5EF4-FFF2-40B4-BE49-F238E27FC236}">
                <a16:creationId xmlns:a16="http://schemas.microsoft.com/office/drawing/2014/main" id="{611BD069-ECE5-4362-A42B-89C93BFEE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628800"/>
            <a:ext cx="9754682" cy="4075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A0989BE-A20B-4F7A-A10A-1E8A4FD35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9542" y="127218"/>
            <a:ext cx="5562600" cy="648891"/>
          </a:xfrm>
        </p:spPr>
        <p:txBody>
          <a:bodyPr/>
          <a:lstStyle/>
          <a:p>
            <a:pPr eaLnBrk="1" hangingPunct="1"/>
            <a:r>
              <a:rPr lang="en-GB" altLang="en-US" sz="2700" dirty="0"/>
              <a:t>ESP Protocol – Transport &amp; Tunnel</a:t>
            </a:r>
          </a:p>
        </p:txBody>
      </p:sp>
      <p:grpSp>
        <p:nvGrpSpPr>
          <p:cNvPr id="36867" name="Group 3">
            <a:extLst>
              <a:ext uri="{FF2B5EF4-FFF2-40B4-BE49-F238E27FC236}">
                <a16:creationId xmlns:a16="http://schemas.microsoft.com/office/drawing/2014/main" id="{6338F3D7-D529-4937-94DA-165B39F31C1B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1657350"/>
            <a:ext cx="7143750" cy="1937340"/>
            <a:chOff x="144" y="965"/>
            <a:chExt cx="5424" cy="1411"/>
          </a:xfrm>
        </p:grpSpPr>
        <p:sp>
          <p:nvSpPr>
            <p:cNvPr id="36880" name="Rectangle 4">
              <a:extLst>
                <a:ext uri="{FF2B5EF4-FFF2-40B4-BE49-F238E27FC236}">
                  <a16:creationId xmlns:a16="http://schemas.microsoft.com/office/drawing/2014/main" id="{72C673B3-B955-4C74-869B-F0FBBAF01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864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 hdr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900"/>
                <a:t>SPI, seqno</a:t>
              </a:r>
            </a:p>
          </p:txBody>
        </p:sp>
        <p:sp>
          <p:nvSpPr>
            <p:cNvPr id="36881" name="Rectangle 5">
              <a:extLst>
                <a:ext uri="{FF2B5EF4-FFF2-40B4-BE49-F238E27FC236}">
                  <a16:creationId xmlns:a16="http://schemas.microsoft.com/office/drawing/2014/main" id="{F4812729-EE38-4B50-9CBF-5727A6D13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332"/>
              <a:ext cx="2112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Payload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(eg TCP, UDP, ICMP)</a:t>
              </a:r>
            </a:p>
          </p:txBody>
        </p:sp>
        <p:sp>
          <p:nvSpPr>
            <p:cNvPr id="36882" name="Line 6">
              <a:extLst>
                <a:ext uri="{FF2B5EF4-FFF2-40B4-BE49-F238E27FC236}">
                  <a16:creationId xmlns:a16="http://schemas.microsoft.com/office/drawing/2014/main" id="{DB484E61-8E07-473C-967D-69A18EB8D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860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83" name="Text Box 7">
              <a:extLst>
                <a:ext uri="{FF2B5EF4-FFF2-40B4-BE49-F238E27FC236}">
                  <a16:creationId xmlns:a16="http://schemas.microsoft.com/office/drawing/2014/main" id="{9E2BA699-D2E6-44D6-A128-EC3D44977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65"/>
              <a:ext cx="249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800"/>
                <a:t>ESP in transport mode:</a:t>
              </a:r>
            </a:p>
          </p:txBody>
        </p:sp>
        <p:sp>
          <p:nvSpPr>
            <p:cNvPr id="36884" name="Text Box 8">
              <a:extLst>
                <a:ext uri="{FF2B5EF4-FFF2-40B4-BE49-F238E27FC236}">
                  <a16:creationId xmlns:a16="http://schemas.microsoft.com/office/drawing/2014/main" id="{353A2C63-8730-46DF-B06D-26416F039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860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MAC scope</a:t>
              </a:r>
            </a:p>
          </p:txBody>
        </p:sp>
        <p:sp>
          <p:nvSpPr>
            <p:cNvPr id="36885" name="Rectangle 9">
              <a:extLst>
                <a:ext uri="{FF2B5EF4-FFF2-40B4-BE49-F238E27FC236}">
                  <a16:creationId xmlns:a16="http://schemas.microsoft.com/office/drawing/2014/main" id="{ED7B9E7F-C1BC-425E-9FF1-7435DFD08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33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Original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86" name="Rectangle 10">
              <a:extLst>
                <a:ext uri="{FF2B5EF4-FFF2-40B4-BE49-F238E27FC236}">
                  <a16:creationId xmlns:a16="http://schemas.microsoft.com/office/drawing/2014/main" id="{9FE83668-D78E-45DC-A73A-F82C5B0EA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33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trlr</a:t>
              </a:r>
            </a:p>
          </p:txBody>
        </p:sp>
        <p:sp>
          <p:nvSpPr>
            <p:cNvPr id="36887" name="Rectangle 11">
              <a:extLst>
                <a:ext uri="{FF2B5EF4-FFF2-40B4-BE49-F238E27FC236}">
                  <a16:creationId xmlns:a16="http://schemas.microsoft.com/office/drawing/2014/main" id="{06CD7DCD-7760-4EDC-982E-816B5DEF7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33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auth</a:t>
              </a:r>
            </a:p>
          </p:txBody>
        </p:sp>
        <p:sp>
          <p:nvSpPr>
            <p:cNvPr id="36888" name="Line 12">
              <a:extLst>
                <a:ext uri="{FF2B5EF4-FFF2-40B4-BE49-F238E27FC236}">
                  <a16:creationId xmlns:a16="http://schemas.microsoft.com/office/drawing/2014/main" id="{764858CD-E803-43F4-9CEF-028B935519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148"/>
              <a:ext cx="24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89" name="Text Box 13">
              <a:extLst>
                <a:ext uri="{FF2B5EF4-FFF2-40B4-BE49-F238E27FC236}">
                  <a16:creationId xmlns:a16="http://schemas.microsoft.com/office/drawing/2014/main" id="{7B60B130-8799-4F11-8395-CA640861A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157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Encryption scope</a:t>
              </a:r>
            </a:p>
          </p:txBody>
        </p:sp>
      </p:grpSp>
      <p:grpSp>
        <p:nvGrpSpPr>
          <p:cNvPr id="36868" name="Group 14">
            <a:extLst>
              <a:ext uri="{FF2B5EF4-FFF2-40B4-BE49-F238E27FC236}">
                <a16:creationId xmlns:a16="http://schemas.microsoft.com/office/drawing/2014/main" id="{1D8643E1-02E4-4B36-B8E5-8DE48F60700A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3387944"/>
            <a:ext cx="7143750" cy="2058166"/>
            <a:chOff x="144" y="2432"/>
            <a:chExt cx="5424" cy="1499"/>
          </a:xfrm>
        </p:grpSpPr>
        <p:sp>
          <p:nvSpPr>
            <p:cNvPr id="36869" name="Rectangle 15">
              <a:extLst>
                <a:ext uri="{FF2B5EF4-FFF2-40B4-BE49-F238E27FC236}">
                  <a16:creationId xmlns:a16="http://schemas.microsoft.com/office/drawing/2014/main" id="{8D27714D-6ED5-4441-B8F9-D6E25950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802"/>
              <a:ext cx="864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ESP hdr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900"/>
                <a:t>SPI, seqno</a:t>
              </a:r>
            </a:p>
          </p:txBody>
        </p:sp>
        <p:sp>
          <p:nvSpPr>
            <p:cNvPr id="36870" name="Rectangle 16">
              <a:extLst>
                <a:ext uri="{FF2B5EF4-FFF2-40B4-BE49-F238E27FC236}">
                  <a16:creationId xmlns:a16="http://schemas.microsoft.com/office/drawing/2014/main" id="{88CA73EB-0769-4B61-B0D1-D9C624559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802"/>
              <a:ext cx="2112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Payload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(eg TCP, UDP, ICMP)</a:t>
              </a:r>
            </a:p>
          </p:txBody>
        </p:sp>
        <p:sp>
          <p:nvSpPr>
            <p:cNvPr id="36871" name="Rectangle 17">
              <a:extLst>
                <a:ext uri="{FF2B5EF4-FFF2-40B4-BE49-F238E27FC236}">
                  <a16:creationId xmlns:a16="http://schemas.microsoft.com/office/drawing/2014/main" id="{DFB5529B-2D31-4CA8-A5DC-7FEC34FAC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80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72" name="Text Box 18">
              <a:extLst>
                <a:ext uri="{FF2B5EF4-FFF2-40B4-BE49-F238E27FC236}">
                  <a16:creationId xmlns:a16="http://schemas.microsoft.com/office/drawing/2014/main" id="{9581393F-2C15-4A77-9837-AE5ECFFAC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432"/>
              <a:ext cx="249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800"/>
                <a:t>ESP in tunnel mode:</a:t>
              </a:r>
            </a:p>
          </p:txBody>
        </p:sp>
        <p:sp>
          <p:nvSpPr>
            <p:cNvPr id="36873" name="Rectangle 19">
              <a:extLst>
                <a:ext uri="{FF2B5EF4-FFF2-40B4-BE49-F238E27FC236}">
                  <a16:creationId xmlns:a16="http://schemas.microsoft.com/office/drawing/2014/main" id="{23E188FB-8134-41B6-B746-1054917BF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80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74" name="Rectangle 20">
              <a:extLst>
                <a:ext uri="{FF2B5EF4-FFF2-40B4-BE49-F238E27FC236}">
                  <a16:creationId xmlns:a16="http://schemas.microsoft.com/office/drawing/2014/main" id="{C9442243-E397-4432-BC8F-D98034D89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80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trlr</a:t>
              </a:r>
            </a:p>
          </p:txBody>
        </p:sp>
        <p:sp>
          <p:nvSpPr>
            <p:cNvPr id="36875" name="Rectangle 21">
              <a:extLst>
                <a:ext uri="{FF2B5EF4-FFF2-40B4-BE49-F238E27FC236}">
                  <a16:creationId xmlns:a16="http://schemas.microsoft.com/office/drawing/2014/main" id="{E25F8856-7D64-4ACB-8A74-AC1064024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280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auth</a:t>
              </a:r>
            </a:p>
          </p:txBody>
        </p:sp>
        <p:sp>
          <p:nvSpPr>
            <p:cNvPr id="36876" name="Text Box 22">
              <a:extLst>
                <a:ext uri="{FF2B5EF4-FFF2-40B4-BE49-F238E27FC236}">
                  <a16:creationId xmlns:a16="http://schemas.microsoft.com/office/drawing/2014/main" id="{0E851B9D-D69E-446B-A255-E9B53EB98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376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MAC scope</a:t>
              </a:r>
            </a:p>
          </p:txBody>
        </p:sp>
        <p:sp>
          <p:nvSpPr>
            <p:cNvPr id="36877" name="Line 23">
              <a:extLst>
                <a:ext uri="{FF2B5EF4-FFF2-40B4-BE49-F238E27FC236}">
                  <a16:creationId xmlns:a16="http://schemas.microsoft.com/office/drawing/2014/main" id="{2F6AE877-E0B2-4133-837A-A90129CD6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367"/>
              <a:ext cx="4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78" name="Text Box 24">
              <a:extLst>
                <a:ext uri="{FF2B5EF4-FFF2-40B4-BE49-F238E27FC236}">
                  <a16:creationId xmlns:a16="http://schemas.microsoft.com/office/drawing/2014/main" id="{7E776F35-97F4-454B-86A3-1B700C913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712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Encryption scope</a:t>
              </a:r>
            </a:p>
          </p:txBody>
        </p:sp>
        <p:sp>
          <p:nvSpPr>
            <p:cNvPr id="36879" name="Line 25">
              <a:extLst>
                <a:ext uri="{FF2B5EF4-FFF2-40B4-BE49-F238E27FC236}">
                  <a16:creationId xmlns:a16="http://schemas.microsoft.com/office/drawing/2014/main" id="{8D87F64E-75DA-4D4E-A023-BCBF1DC0E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703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5480" y="-27458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 </a:t>
            </a:r>
            <a:r>
              <a:rPr lang="en-GB" altLang="en-US"/>
              <a:t>(P1)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81454" y="908720"/>
            <a:ext cx="10459162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600" dirty="0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600" dirty="0"/>
              <a:t>Prior 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Cryptographic algorithm negotiation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Ciphers, MAC, Digital Signature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Diffie-Hellman key exchange + extra…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Key encapsulation mechanism 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Secure protocol implementation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Chosen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endParaRPr lang="en-US" sz="2600" dirty="0">
              <a:solidFill>
                <a:srgbClr val="FF0000"/>
              </a:solidFill>
            </a:endParaRP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47450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">
            <a:extLst>
              <a:ext uri="{FF2B5EF4-FFF2-40B4-BE49-F238E27FC236}">
                <a16:creationId xmlns:a16="http://schemas.microsoft.com/office/drawing/2014/main" id="{88FF6F79-55F2-4BA3-AA4E-B82DABBFF8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0"/>
            <a:ext cx="7527751" cy="742950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Key Determination and Distribution</a:t>
            </a:r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914E1A0B-84A8-49EE-BB6C-75DB2543AA0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5400" y="1196752"/>
            <a:ext cx="10801200" cy="4153594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Oakley key determination protocol (KDP)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Diffie-Hellman Key Exchange </a:t>
            </a:r>
            <a:br>
              <a:rPr lang="en-GB" altLang="zh-CN" sz="2400" dirty="0">
                <a:ea typeface="宋体" panose="02010600030101010101" pitchFamily="2" charset="-122"/>
              </a:rPr>
            </a:br>
            <a:r>
              <a:rPr lang="en-GB" altLang="zh-CN" sz="2400" dirty="0">
                <a:ea typeface="宋体" panose="02010600030101010101" pitchFamily="2" charset="-122"/>
              </a:rPr>
              <a:t>	+ authentication &amp; cookies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Authentication helps resist man-in-the-middle attacks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Cookies help resist clogging attacks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Nonce helps resist message replay attacks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">
            <a:extLst>
              <a:ext uri="{FF2B5EF4-FFF2-40B4-BE49-F238E27FC236}">
                <a16:creationId xmlns:a16="http://schemas.microsoft.com/office/drawing/2014/main" id="{AD729F64-404B-4D85-88FF-C396031871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31504" y="5036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Clogging Attacks</a:t>
            </a:r>
          </a:p>
        </p:txBody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62961F8D-3744-45E8-BAF4-C5E6BDA2FF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5400" y="1196752"/>
            <a:ext cx="10801199" cy="4752528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A form of denial of service attacks 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Attacker sends a large number of public key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>
                <a:ea typeface="宋体" panose="02010600030101010101" pitchFamily="2" charset="-122"/>
              </a:rPr>
              <a:t> in crafted IP packets, forcing the victim’s computer to compute secret keys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 i="1" baseline="300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mod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GB" altLang="zh-CN" sz="2400">
                <a:ea typeface="宋体" panose="02010600030101010101" pitchFamily="2" charset="-122"/>
              </a:rPr>
              <a:t> over and over again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Diffie-Hellman is computationally intensive because of modular exponentiations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Cookies help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Before doing computation, recipient sends a cookie (a random number) back to source and waits for a confirmation including that cookie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This prevents attackers from making DH requests using crafted packets with crafted source addresses</a:t>
            </a:r>
            <a:endParaRPr lang="en-GB" altLang="zh-CN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>
            <a:extLst>
              <a:ext uri="{FF2B5EF4-FFF2-40B4-BE49-F238E27FC236}">
                <a16:creationId xmlns:a16="http://schemas.microsoft.com/office/drawing/2014/main" id="{F952CC14-DAA1-4889-8EF5-F9C9B5D08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SAKMP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28676" name="Content Placeholder 2">
            <a:extLst>
              <a:ext uri="{FF2B5EF4-FFF2-40B4-BE49-F238E27FC236}">
                <a16:creationId xmlns:a16="http://schemas.microsoft.com/office/drawing/2014/main" id="{6C080BA2-3ADB-49EF-940E-7A2153AA8C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425" y="1048664"/>
            <a:ext cx="10345149" cy="1169194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>
                <a:ea typeface="宋体" panose="02010600030101010101" pitchFamily="2" charset="-122"/>
              </a:rPr>
              <a:t>ISAKMP: Internet Security Association and Key Management Protocol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800">
                <a:ea typeface="宋体" panose="02010600030101010101" pitchFamily="2" charset="-122"/>
              </a:rPr>
              <a:t>Specifies key exchange formats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800">
                <a:ea typeface="宋体" panose="02010600030101010101" pitchFamily="2" charset="-122"/>
              </a:rPr>
              <a:t>Each type of payload has the same form of a payload header</a:t>
            </a:r>
          </a:p>
          <a:p>
            <a:pPr lvl="1" eaLnBrk="1" hangingPunct="1">
              <a:buClr>
                <a:srgbClr val="9E9EFF"/>
              </a:buClr>
              <a:buFont typeface="Wingdings" panose="05000000000000000000" pitchFamily="2" charset="2"/>
              <a:buNone/>
            </a:pP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72A113D-79A3-4AEA-80F9-97C9F681D723}"/>
              </a:ext>
            </a:extLst>
          </p:cNvPr>
          <p:cNvSpPr txBox="1">
            <a:spLocks/>
          </p:cNvSpPr>
          <p:nvPr/>
        </p:nvSpPr>
        <p:spPr bwMode="auto">
          <a:xfrm>
            <a:off x="5130403" y="5105651"/>
            <a:ext cx="2216944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2100" kern="0" dirty="0"/>
              <a:t>ISAKMP header</a:t>
            </a:r>
            <a:endParaRPr lang="en-US" sz="1800" kern="0" dirty="0"/>
          </a:p>
        </p:txBody>
      </p:sp>
      <p:pic>
        <p:nvPicPr>
          <p:cNvPr id="28678" name="Picture 14" descr="Picture23.png">
            <a:extLst>
              <a:ext uri="{FF2B5EF4-FFF2-40B4-BE49-F238E27FC236}">
                <a16:creationId xmlns:a16="http://schemas.microsoft.com/office/drawing/2014/main" id="{56AB4DA6-5396-4798-BC4C-F48199D0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183419"/>
            <a:ext cx="6727076" cy="176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1">
            <a:extLst>
              <a:ext uri="{FF2B5EF4-FFF2-40B4-BE49-F238E27FC236}">
                <a16:creationId xmlns:a16="http://schemas.microsoft.com/office/drawing/2014/main" id="{481A5390-89AD-4EDC-A671-286960228A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SAKMP Payload Types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29700" name="Content Placeholder 2">
            <a:extLst>
              <a:ext uri="{FF2B5EF4-FFF2-40B4-BE49-F238E27FC236}">
                <a16:creationId xmlns:a16="http://schemas.microsoft.com/office/drawing/2014/main" id="{789A2DFC-8DF8-4197-8176-F51A4116A2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408" y="1052736"/>
            <a:ext cx="10153128" cy="2857500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SA</a:t>
            </a:r>
            <a:r>
              <a:rPr lang="en-US" altLang="zh-CN" sz="2000">
                <a:ea typeface="宋体" panose="02010600030101010101" pitchFamily="2" charset="-122"/>
              </a:rPr>
              <a:t>: for establishing a security association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Proposal</a:t>
            </a:r>
            <a:r>
              <a:rPr lang="en-US" altLang="zh-CN" sz="2000">
                <a:ea typeface="宋体" panose="02010600030101010101" pitchFamily="2" charset="-122"/>
              </a:rPr>
              <a:t>: for negotiating an SA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Transform</a:t>
            </a:r>
            <a:r>
              <a:rPr lang="en-US" altLang="zh-CN" sz="2000">
                <a:ea typeface="宋体" panose="02010600030101010101" pitchFamily="2" charset="-122"/>
              </a:rPr>
              <a:t>: for specifying encryption and authentication algorithms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Key-exchange</a:t>
            </a:r>
            <a:r>
              <a:rPr lang="en-US" altLang="zh-CN" sz="2000">
                <a:ea typeface="宋体" panose="02010600030101010101" pitchFamily="2" charset="-122"/>
              </a:rPr>
              <a:t>: for specifying a key-exchange algorithm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Identification</a:t>
            </a:r>
            <a:r>
              <a:rPr lang="en-US" altLang="zh-CN" sz="2000">
                <a:ea typeface="宋体" panose="02010600030101010101" pitchFamily="2" charset="-122"/>
              </a:rPr>
              <a:t>: for carrying info and identifying peers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Certificate-request</a:t>
            </a:r>
            <a:r>
              <a:rPr lang="en-US" altLang="zh-CN" sz="2000">
                <a:ea typeface="宋体" panose="02010600030101010101" pitchFamily="2" charset="-122"/>
              </a:rPr>
              <a:t>: for requesting a public-key certificate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Certificate</a:t>
            </a:r>
            <a:r>
              <a:rPr lang="en-US" altLang="zh-CN" sz="2000">
                <a:ea typeface="宋体" panose="02010600030101010101" pitchFamily="2" charset="-122"/>
              </a:rPr>
              <a:t>: contain a public-key certificate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Hash</a:t>
            </a:r>
            <a:r>
              <a:rPr lang="en-US" altLang="zh-CN" sz="2000">
                <a:ea typeface="宋体" panose="02010600030101010101" pitchFamily="2" charset="-122"/>
              </a:rPr>
              <a:t>: contain the hash value of a hash function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Signature</a:t>
            </a:r>
            <a:r>
              <a:rPr lang="en-US" altLang="zh-CN" sz="2000">
                <a:ea typeface="宋体" panose="02010600030101010101" pitchFamily="2" charset="-122"/>
              </a:rPr>
              <a:t>: contain the output of a digital signature function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Nonce</a:t>
            </a:r>
            <a:r>
              <a:rPr lang="en-US" altLang="zh-CN" sz="2000">
                <a:ea typeface="宋体" panose="02010600030101010101" pitchFamily="2" charset="-122"/>
              </a:rPr>
              <a:t>: contain a nonce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Notification</a:t>
            </a:r>
            <a:r>
              <a:rPr lang="en-US" altLang="zh-CN" sz="2000">
                <a:ea typeface="宋体" panose="02010600030101010101" pitchFamily="2" charset="-122"/>
              </a:rPr>
              <a:t>: notify the status of the other types of payloads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Delete</a:t>
            </a:r>
            <a:r>
              <a:rPr lang="en-US" altLang="zh-CN" sz="2000">
                <a:ea typeface="宋体" panose="02010600030101010101" pitchFamily="2" charset="-122"/>
              </a:rPr>
              <a:t>: notify the receiver that the sender has deleted an SA or SAs </a:t>
            </a:r>
          </a:p>
        </p:txBody>
      </p:sp>
      <p:grpSp>
        <p:nvGrpSpPr>
          <p:cNvPr id="29701" name="Group 6">
            <a:extLst>
              <a:ext uri="{FF2B5EF4-FFF2-40B4-BE49-F238E27FC236}">
                <a16:creationId xmlns:a16="http://schemas.microsoft.com/office/drawing/2014/main" id="{06B905B8-B49A-4519-A8E5-84FABEB30857}"/>
              </a:ext>
            </a:extLst>
          </p:cNvPr>
          <p:cNvGrpSpPr>
            <a:grpSpLocks/>
          </p:cNvGrpSpPr>
          <p:nvPr/>
        </p:nvGrpSpPr>
        <p:grpSpPr bwMode="auto">
          <a:xfrm>
            <a:off x="5139383" y="5566714"/>
            <a:ext cx="4538663" cy="495300"/>
            <a:chOff x="958763" y="5816400"/>
            <a:chExt cx="6051637" cy="508200"/>
          </a:xfrm>
        </p:grpSpPr>
        <p:sp>
          <p:nvSpPr>
            <p:cNvPr id="29702" name="Rectangle 2">
              <a:extLst>
                <a:ext uri="{FF2B5EF4-FFF2-40B4-BE49-F238E27FC236}">
                  <a16:creationId xmlns:a16="http://schemas.microsoft.com/office/drawing/2014/main" id="{8812FD0E-D5F3-4BC1-A504-051A00E60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763" y="5816400"/>
              <a:ext cx="17082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8-bit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Next payload</a:t>
              </a:r>
            </a:p>
          </p:txBody>
        </p:sp>
        <p:sp>
          <p:nvSpPr>
            <p:cNvPr id="29703" name="Rectangle 2">
              <a:extLst>
                <a:ext uri="{FF2B5EF4-FFF2-40B4-BE49-F238E27FC236}">
                  <a16:creationId xmlns:a16="http://schemas.microsoft.com/office/drawing/2014/main" id="{EFCB8930-159A-4C89-AE7F-454FF37ED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163" y="5816400"/>
              <a:ext cx="17082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8-bit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Reserved </a:t>
              </a:r>
            </a:p>
          </p:txBody>
        </p:sp>
        <p:sp>
          <p:nvSpPr>
            <p:cNvPr id="29704" name="Rectangle 2">
              <a:extLst>
                <a:ext uri="{FF2B5EF4-FFF2-40B4-BE49-F238E27FC236}">
                  <a16:creationId xmlns:a16="http://schemas.microsoft.com/office/drawing/2014/main" id="{827F8201-C026-46A6-90FD-B723C4D7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563" y="5816400"/>
              <a:ext cx="26988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16-bit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Payload length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45F6052-AAAF-4EBB-A2D3-5D4BB785E44D}"/>
              </a:ext>
            </a:extLst>
          </p:cNvPr>
          <p:cNvSpPr/>
          <p:nvPr/>
        </p:nvSpPr>
        <p:spPr>
          <a:xfrm>
            <a:off x="3997472" y="3873580"/>
            <a:ext cx="22498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system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C6A47D-05EC-4F8D-B97A-F130F915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387" y="4271838"/>
            <a:ext cx="933580" cy="6925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14DEF-713F-4E6D-A769-9E81CBCA8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580" y="4304466"/>
            <a:ext cx="793955" cy="7242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69D172-58F3-4C5D-8D34-AEEBE07C9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756" y="4355369"/>
            <a:ext cx="818629" cy="5952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4C7CE34-32B8-4A15-BDBD-13686BE87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565" y="5134625"/>
            <a:ext cx="628679" cy="7761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3067733-B441-4C93-823D-8303E47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817" y="5139861"/>
            <a:ext cx="1021246" cy="94166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4B8599-B463-4707-8321-75D308942DDE}"/>
              </a:ext>
            </a:extLst>
          </p:cNvPr>
          <p:cNvSpPr txBox="1"/>
          <p:nvPr/>
        </p:nvSpPr>
        <p:spPr>
          <a:xfrm>
            <a:off x="5259695" y="5165205"/>
            <a:ext cx="2399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</a:t>
            </a:r>
          </a:p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6B9A2D-CCA5-41AE-B01F-8B7D4D549E73}"/>
              </a:ext>
            </a:extLst>
          </p:cNvPr>
          <p:cNvCxnSpPr>
            <a:cxnSpLocks/>
          </p:cNvCxnSpPr>
          <p:nvPr/>
        </p:nvCxnSpPr>
        <p:spPr>
          <a:xfrm>
            <a:off x="3076148" y="5397958"/>
            <a:ext cx="2171030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28CCEE-2AF8-4319-9F78-A32CF676866A}"/>
              </a:ext>
            </a:extLst>
          </p:cNvPr>
          <p:cNvCxnSpPr>
            <a:cxnSpLocks/>
          </p:cNvCxnSpPr>
          <p:nvPr/>
        </p:nvCxnSpPr>
        <p:spPr>
          <a:xfrm>
            <a:off x="7021127" y="2868138"/>
            <a:ext cx="35364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EE3BACB-69A4-4A94-B73A-B5D0FF3D053C}"/>
              </a:ext>
            </a:extLst>
          </p:cNvPr>
          <p:cNvCxnSpPr>
            <a:cxnSpLocks/>
          </p:cNvCxnSpPr>
          <p:nvPr/>
        </p:nvCxnSpPr>
        <p:spPr>
          <a:xfrm>
            <a:off x="7928572" y="1633210"/>
            <a:ext cx="1961994" cy="9220"/>
          </a:xfrm>
          <a:prstGeom prst="line">
            <a:avLst/>
          </a:prstGeom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6CE760C-E73A-42EA-8635-4685A3EDEB09}"/>
              </a:ext>
            </a:extLst>
          </p:cNvPr>
          <p:cNvSpPr txBox="1"/>
          <p:nvPr/>
        </p:nvSpPr>
        <p:spPr>
          <a:xfrm>
            <a:off x="1578549" y="5313831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B67750-AF55-42A1-8874-CD048C6F9DDC}"/>
              </a:ext>
            </a:extLst>
          </p:cNvPr>
          <p:cNvSpPr txBox="1"/>
          <p:nvPr/>
        </p:nvSpPr>
        <p:spPr>
          <a:xfrm>
            <a:off x="9953284" y="2325104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B8E31A-9FEF-4100-A195-4966C78C5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373" y="5596036"/>
            <a:ext cx="660220" cy="6084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4E56F62-B5F0-45A3-8C71-2DD6DAEA3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234" y="1754326"/>
            <a:ext cx="655019" cy="60365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CC93DCE-21D9-4144-9A84-A7BDBB1BA7BF}"/>
              </a:ext>
            </a:extLst>
          </p:cNvPr>
          <p:cNvSpPr/>
          <p:nvPr/>
        </p:nvSpPr>
        <p:spPr>
          <a:xfrm>
            <a:off x="567400" y="927865"/>
            <a:ext cx="63933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protocool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goals: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authentication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parameters and cryptographic algorithms?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agreement</a:t>
            </a: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409A4A6-2BCC-4B97-A1C2-4DBFE6308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982" y="985323"/>
            <a:ext cx="655019" cy="7485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530D640-DC5B-4B3C-A0BC-1EC23101B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3150" y="1781980"/>
            <a:ext cx="655019" cy="603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A4B164-8FEB-40E5-BE96-6FE9B249F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0887" y="5205475"/>
            <a:ext cx="847725" cy="114300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0AD283-C853-42F7-9345-7631B58F0E05}"/>
              </a:ext>
            </a:extLst>
          </p:cNvPr>
          <p:cNvCxnSpPr>
            <a:cxnSpLocks/>
          </p:cNvCxnSpPr>
          <p:nvPr/>
        </p:nvCxnSpPr>
        <p:spPr>
          <a:xfrm>
            <a:off x="1528635" y="5136255"/>
            <a:ext cx="5462076" cy="29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BAE1639-8D73-4AAC-8AC6-1DA0B45C5EFF}"/>
              </a:ext>
            </a:extLst>
          </p:cNvPr>
          <p:cNvSpPr/>
          <p:nvPr/>
        </p:nvSpPr>
        <p:spPr>
          <a:xfrm>
            <a:off x="8585585" y="5218267"/>
            <a:ext cx="11737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AI/ML </a:t>
            </a:r>
            <a:endParaRPr lang="en-US" sz="2200" dirty="0"/>
          </a:p>
        </p:txBody>
      </p:sp>
      <p:pic>
        <p:nvPicPr>
          <p:cNvPr id="229381" name="Picture 5" descr="Cloud Computing – Network Encyclopedia">
            <a:extLst>
              <a:ext uri="{FF2B5EF4-FFF2-40B4-BE49-F238E27FC236}">
                <a16:creationId xmlns:a16="http://schemas.microsoft.com/office/drawing/2014/main" id="{C745D1F2-384E-4A37-BCF0-450B272D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50" y="3668029"/>
            <a:ext cx="1502224" cy="115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2198AC9-7362-4738-83F3-F2BA72FC1F32}"/>
              </a:ext>
            </a:extLst>
          </p:cNvPr>
          <p:cNvSpPr/>
          <p:nvPr/>
        </p:nvSpPr>
        <p:spPr>
          <a:xfrm>
            <a:off x="7107669" y="3009093"/>
            <a:ext cx="34337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Iot/Edge/fog/cloud network</a:t>
            </a:r>
            <a:endParaRPr lang="en-US" sz="2000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0DA4D6-2F64-4E87-B33A-F6478B0631CA}"/>
              </a:ext>
            </a:extLst>
          </p:cNvPr>
          <p:cNvCxnSpPr>
            <a:cxnSpLocks/>
          </p:cNvCxnSpPr>
          <p:nvPr/>
        </p:nvCxnSpPr>
        <p:spPr>
          <a:xfrm>
            <a:off x="7121750" y="5094163"/>
            <a:ext cx="3556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729A69-B9DF-4241-AE83-0819AE63EC4A}"/>
              </a:ext>
            </a:extLst>
          </p:cNvPr>
          <p:cNvCxnSpPr>
            <a:cxnSpLocks/>
          </p:cNvCxnSpPr>
          <p:nvPr/>
        </p:nvCxnSpPr>
        <p:spPr>
          <a:xfrm>
            <a:off x="1607024" y="3935601"/>
            <a:ext cx="5481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943F42-C4DB-482B-8D69-C592793EFD3A}"/>
              </a:ext>
            </a:extLst>
          </p:cNvPr>
          <p:cNvSpPr txBox="1"/>
          <p:nvPr/>
        </p:nvSpPr>
        <p:spPr>
          <a:xfrm>
            <a:off x="2424122" y="3892771"/>
            <a:ext cx="51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(1)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5B4198-DFCD-4EFD-9CEC-57551E7AC285}"/>
              </a:ext>
            </a:extLst>
          </p:cNvPr>
          <p:cNvSpPr txBox="1"/>
          <p:nvPr/>
        </p:nvSpPr>
        <p:spPr>
          <a:xfrm>
            <a:off x="3883698" y="5444861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(2)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9317B1-259B-4799-8662-D962ECB15A54}"/>
              </a:ext>
            </a:extLst>
          </p:cNvPr>
          <p:cNvSpPr txBox="1"/>
          <p:nvPr/>
        </p:nvSpPr>
        <p:spPr>
          <a:xfrm>
            <a:off x="8567124" y="1085924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(3)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5B7D48-A2EB-443A-90FC-F7BAA1579A9F}"/>
              </a:ext>
            </a:extLst>
          </p:cNvPr>
          <p:cNvCxnSpPr>
            <a:cxnSpLocks/>
          </p:cNvCxnSpPr>
          <p:nvPr/>
        </p:nvCxnSpPr>
        <p:spPr>
          <a:xfrm>
            <a:off x="7901046" y="1813169"/>
            <a:ext cx="618498" cy="301827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CB60CF-8CF2-4B6E-A681-98CE76C0FC7E}"/>
              </a:ext>
            </a:extLst>
          </p:cNvPr>
          <p:cNvCxnSpPr>
            <a:cxnSpLocks/>
          </p:cNvCxnSpPr>
          <p:nvPr/>
        </p:nvCxnSpPr>
        <p:spPr>
          <a:xfrm flipV="1">
            <a:off x="9277771" y="1964083"/>
            <a:ext cx="831663" cy="169817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21DC30A-B017-476F-8F0B-9270446EEB89}"/>
              </a:ext>
            </a:extLst>
          </p:cNvPr>
          <p:cNvSpPr txBox="1"/>
          <p:nvPr/>
        </p:nvSpPr>
        <p:spPr>
          <a:xfrm>
            <a:off x="8400726" y="3798345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(4)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4F24AA0-5550-47C0-A08C-7921B147A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142" y="3879017"/>
            <a:ext cx="1021246" cy="94166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04ED55D-0D8A-4A06-9DB6-06D2FCE05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0321" y="4231145"/>
            <a:ext cx="660220" cy="60844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82F9639-1D18-417A-AB8C-4393540EB59B}"/>
              </a:ext>
            </a:extLst>
          </p:cNvPr>
          <p:cNvCxnSpPr>
            <a:cxnSpLocks/>
          </p:cNvCxnSpPr>
          <p:nvPr/>
        </p:nvCxnSpPr>
        <p:spPr>
          <a:xfrm>
            <a:off x="8284808" y="4280314"/>
            <a:ext cx="761448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EC00204-FDD6-42E8-B1E8-4F2E4A419631}"/>
              </a:ext>
            </a:extLst>
          </p:cNvPr>
          <p:cNvSpPr/>
          <p:nvPr/>
        </p:nvSpPr>
        <p:spPr>
          <a:xfrm>
            <a:off x="9053002" y="4720122"/>
            <a:ext cx="7264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/</a:t>
            </a:r>
            <a:endParaRPr lang="en-US" sz="22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9AC87E-3614-4FBB-9A74-EB3D16762C2C}"/>
              </a:ext>
            </a:extLst>
          </p:cNvPr>
          <p:cNvCxnSpPr>
            <a:cxnSpLocks/>
          </p:cNvCxnSpPr>
          <p:nvPr/>
        </p:nvCxnSpPr>
        <p:spPr>
          <a:xfrm>
            <a:off x="6949925" y="1022982"/>
            <a:ext cx="0" cy="518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1C52729A-FFAB-465E-8691-2B3794055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538" y="4105980"/>
            <a:ext cx="825046" cy="760757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47E5BDE-DD95-44B5-B461-BA6D24480C98}"/>
              </a:ext>
            </a:extLst>
          </p:cNvPr>
          <p:cNvCxnSpPr>
            <a:cxnSpLocks/>
          </p:cNvCxnSpPr>
          <p:nvPr/>
        </p:nvCxnSpPr>
        <p:spPr>
          <a:xfrm>
            <a:off x="2367460" y="4556893"/>
            <a:ext cx="816291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FA781BA-5645-484B-8C48-7EB6453CECBA}"/>
              </a:ext>
            </a:extLst>
          </p:cNvPr>
          <p:cNvSpPr txBox="1"/>
          <p:nvPr/>
        </p:nvSpPr>
        <p:spPr>
          <a:xfrm>
            <a:off x="7668065" y="5091474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(5)</a:t>
            </a:r>
          </a:p>
        </p:txBody>
      </p:sp>
      <p:sp>
        <p:nvSpPr>
          <p:cNvPr id="76" name="Title 5">
            <a:extLst>
              <a:ext uri="{FF2B5EF4-FFF2-40B4-BE49-F238E27FC236}">
                <a16:creationId xmlns:a16="http://schemas.microsoft.com/office/drawing/2014/main" id="{E118AD53-1DA6-43C7-8B14-4F13B3AF8C93}"/>
              </a:ext>
            </a:extLst>
          </p:cNvPr>
          <p:cNvSpPr txBox="1">
            <a:spLocks/>
          </p:cNvSpPr>
          <p:nvPr/>
        </p:nvSpPr>
        <p:spPr bwMode="auto">
          <a:xfrm>
            <a:off x="1247139" y="-3010"/>
            <a:ext cx="7921846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b="1" ker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Motivations</a:t>
            </a:r>
            <a:endParaRPr lang="en-US" sz="3000" b="1" kern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6A0D8B1-356C-4220-A139-FA4B60BAE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1596" y="937850"/>
            <a:ext cx="877509" cy="948412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0471DA5-ED6F-41A0-94B9-27EFD8BFF302}"/>
              </a:ext>
            </a:extLst>
          </p:cNvPr>
          <p:cNvSpPr txBox="1"/>
          <p:nvPr/>
        </p:nvSpPr>
        <p:spPr>
          <a:xfrm>
            <a:off x="7100377" y="2307900"/>
            <a:ext cx="745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52E61AA-B5C1-40BC-832D-F689550CE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860" y="1688432"/>
            <a:ext cx="573387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5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/>
      <p:bldP spid="47" grpId="0"/>
      <p:bldP spid="48" grpId="0"/>
      <p:bldP spid="23" grpId="0"/>
      <p:bldP spid="58" grpId="0"/>
      <p:bldP spid="14" grpId="0"/>
      <p:bldP spid="62" grpId="0"/>
      <p:bldP spid="63" grpId="0"/>
      <p:bldP spid="72" grpId="0"/>
      <p:bldP spid="78" grpId="0"/>
      <p:bldP spid="90" grpId="0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271464" y="18482"/>
            <a:ext cx="7921846" cy="7477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and Authorization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7EE5935-DA48-4387-B71C-D4A0DDECD282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772816"/>
            <a:ext cx="9390569" cy="30782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None/>
              <a:defRPr/>
            </a:pPr>
            <a:r>
              <a:rPr 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“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Verifying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identity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of a user, process, or device, often as a prerequisite to allowing access to resources in an information system</a:t>
            </a: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algn="ctr"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</a:t>
            </a:r>
            <a:endParaRPr lang="en-US" sz="28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process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endParaRPr lang="en-AU" sz="28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FBEB3E0-50B4-46D5-9C37-9772798D4BA3}"/>
              </a:ext>
            </a:extLst>
          </p:cNvPr>
          <p:cNvSpPr/>
          <p:nvPr/>
        </p:nvSpPr>
        <p:spPr>
          <a:xfrm>
            <a:off x="5127516" y="3047120"/>
            <a:ext cx="98322" cy="115037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01D9-5A33-44E6-A9B6-FABE26607BA6}"/>
              </a:ext>
            </a:extLst>
          </p:cNvPr>
          <p:cNvSpPr txBox="1"/>
          <p:nvPr/>
        </p:nvSpPr>
        <p:spPr>
          <a:xfrm>
            <a:off x="5225838" y="3047120"/>
            <a:ext cx="3755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Identification information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FBC5A-EC51-4BA6-ACCC-81E598165D56}"/>
              </a:ext>
            </a:extLst>
          </p:cNvPr>
          <p:cNvSpPr txBox="1"/>
          <p:nvPr/>
        </p:nvSpPr>
        <p:spPr>
          <a:xfrm>
            <a:off x="5225838" y="3620532"/>
            <a:ext cx="2261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B5A95-C8BF-49CE-B754-FD4767F99735}"/>
              </a:ext>
            </a:extLst>
          </p:cNvPr>
          <p:cNvSpPr txBox="1"/>
          <p:nvPr/>
        </p:nvSpPr>
        <p:spPr>
          <a:xfrm>
            <a:off x="781696" y="908720"/>
            <a:ext cx="10138840" cy="6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q"/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(users, hosts, process or programs)?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908C9-82AF-8004-7C21-E8C433F5A244}"/>
              </a:ext>
            </a:extLst>
          </p:cNvPr>
          <p:cNvSpPr txBox="1"/>
          <p:nvPr/>
        </p:nvSpPr>
        <p:spPr>
          <a:xfrm>
            <a:off x="1055440" y="5136967"/>
            <a:ext cx="10513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ource Sans Pro" panose="020B0503030403020204" pitchFamily="34" charset="0"/>
              </a:rPr>
              <a:t>The right or a permission that is granted to a system entity to access a system resource.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23B3D-EE76-41A7-7A6B-FC872A145AAE}"/>
              </a:ext>
            </a:extLst>
          </p:cNvPr>
          <p:cNvSpPr txBox="1"/>
          <p:nvPr/>
        </p:nvSpPr>
        <p:spPr>
          <a:xfrm>
            <a:off x="1055440" y="4661894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Authorization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0438-9D3A-2BBF-BC9A-A28E354B9960}"/>
              </a:ext>
            </a:extLst>
          </p:cNvPr>
          <p:cNvSpPr txBox="1"/>
          <p:nvPr/>
        </p:nvSpPr>
        <p:spPr>
          <a:xfrm>
            <a:off x="4855649" y="5949280"/>
            <a:ext cx="64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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https://csrc.nist.gov/glossary/term/authorization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FAB37-3315-B27A-4F34-4241BC9CEEE8}"/>
              </a:ext>
            </a:extLst>
          </p:cNvPr>
          <p:cNvSpPr txBox="1"/>
          <p:nvPr/>
        </p:nvSpPr>
        <p:spPr>
          <a:xfrm>
            <a:off x="4855176" y="4373962"/>
            <a:ext cx="7217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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https://csrc.nist.gov/glossary/term/authenticationation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03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578180" y="937509"/>
            <a:ext cx="655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authenticate server/host/ resources</a:t>
            </a:r>
            <a:endParaRPr lang="en-US" sz="2200" b="1" dirty="0">
              <a:solidFill>
                <a:srgbClr val="0033CC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239125" y="-67953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2" name="Picture 2" descr="https://www.researchgate.net/profile/Md-Mahmud-11/publication/341489239/figure/fig3/AS:892903438172161@1589896177465/Domain-of-Mist-Edge-and-Fog-computing.png">
            <a:extLst>
              <a:ext uri="{FF2B5EF4-FFF2-40B4-BE49-F238E27FC236}">
                <a16:creationId xmlns:a16="http://schemas.microsoft.com/office/drawing/2014/main" id="{EAB54C2A-DC74-4B4D-A97C-54D67B81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1483623"/>
            <a:ext cx="8512621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65446AA-0A80-4E95-94BA-754B93597F54}"/>
              </a:ext>
            </a:extLst>
          </p:cNvPr>
          <p:cNvSpPr/>
          <p:nvPr/>
        </p:nvSpPr>
        <p:spPr bwMode="auto">
          <a:xfrm>
            <a:off x="3090473" y="1699066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2D88E-BD96-42A4-B7C9-A42BE09DB444}"/>
              </a:ext>
            </a:extLst>
          </p:cNvPr>
          <p:cNvSpPr txBox="1"/>
          <p:nvPr/>
        </p:nvSpPr>
        <p:spPr>
          <a:xfrm>
            <a:off x="4295801" y="198371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A68C04-97A1-46C6-B654-A300B03026F0}"/>
              </a:ext>
            </a:extLst>
          </p:cNvPr>
          <p:cNvSpPr/>
          <p:nvPr/>
        </p:nvSpPr>
        <p:spPr bwMode="auto">
          <a:xfrm>
            <a:off x="4007768" y="3164792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5DE375-346C-4041-ADFB-33F57ED768EF}"/>
              </a:ext>
            </a:extLst>
          </p:cNvPr>
          <p:cNvSpPr/>
          <p:nvPr/>
        </p:nvSpPr>
        <p:spPr bwMode="auto">
          <a:xfrm>
            <a:off x="8131644" y="3217735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818196-EF50-4C98-A3BC-E5AC7B19191A}"/>
              </a:ext>
            </a:extLst>
          </p:cNvPr>
          <p:cNvSpPr/>
          <p:nvPr/>
        </p:nvSpPr>
        <p:spPr bwMode="auto">
          <a:xfrm>
            <a:off x="4007768" y="4372768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DDE73C-F329-4C56-A1A1-D932CC607007}"/>
              </a:ext>
            </a:extLst>
          </p:cNvPr>
          <p:cNvSpPr/>
          <p:nvPr/>
        </p:nvSpPr>
        <p:spPr bwMode="auto">
          <a:xfrm>
            <a:off x="8131644" y="4425711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B6B9B3-BBBE-4B2E-9ED7-AF4624C7C2F9}"/>
              </a:ext>
            </a:extLst>
          </p:cNvPr>
          <p:cNvSpPr/>
          <p:nvPr/>
        </p:nvSpPr>
        <p:spPr bwMode="auto">
          <a:xfrm>
            <a:off x="5999876" y="4425711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12BB28-9A2C-45C0-AD4B-E3452C90DB58}"/>
              </a:ext>
            </a:extLst>
          </p:cNvPr>
          <p:cNvSpPr txBox="1"/>
          <p:nvPr/>
        </p:nvSpPr>
        <p:spPr>
          <a:xfrm>
            <a:off x="5601501" y="3664882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1A33B-D099-4560-871A-BA6D7842095D}"/>
              </a:ext>
            </a:extLst>
          </p:cNvPr>
          <p:cNvSpPr txBox="1"/>
          <p:nvPr/>
        </p:nvSpPr>
        <p:spPr>
          <a:xfrm>
            <a:off x="5096988" y="4827540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680A1-5BA9-491D-A5FC-95B78934BE35}"/>
              </a:ext>
            </a:extLst>
          </p:cNvPr>
          <p:cNvSpPr txBox="1"/>
          <p:nvPr/>
        </p:nvSpPr>
        <p:spPr>
          <a:xfrm>
            <a:off x="6992320" y="4276575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1C3B2D-1945-47DF-B230-0225746B45E3}"/>
              </a:ext>
            </a:extLst>
          </p:cNvPr>
          <p:cNvSpPr txBox="1"/>
          <p:nvPr/>
        </p:nvSpPr>
        <p:spPr>
          <a:xfrm>
            <a:off x="9480377" y="5183551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7FFF4A-FDD0-4467-8A85-3C8C18E63163}"/>
              </a:ext>
            </a:extLst>
          </p:cNvPr>
          <p:cNvSpPr txBox="1"/>
          <p:nvPr/>
        </p:nvSpPr>
        <p:spPr>
          <a:xfrm>
            <a:off x="9490732" y="3075057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390623"/>
      </p:ext>
    </p:extLst>
  </p:cSld>
  <p:clrMapOvr>
    <a:masterClrMapping/>
  </p:clrMapOvr>
</p:sld>
</file>

<file path=ppt/theme/theme1.xml><?xml version="1.0" encoding="utf-8"?>
<a:theme xmlns:a="http://schemas.openxmlformats.org/drawingml/2006/main" name="2_Standarddesign">
  <a:themeElements>
    <a:clrScheme name="1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CBF4D3F5AA0B42B68E07FB91C34BA7" ma:contentTypeVersion="6" ma:contentTypeDescription="Create a new document." ma:contentTypeScope="" ma:versionID="932162340de6c63d1ecc302692f9bb31">
  <xsd:schema xmlns:xsd="http://www.w3.org/2001/XMLSchema" xmlns:xs="http://www.w3.org/2001/XMLSchema" xmlns:p="http://schemas.microsoft.com/office/2006/metadata/properties" xmlns:ns2="069f7987-d72c-4517-9067-339cdb157c25" xmlns:ns3="b7308f7f-e392-4099-b1f6-a4ca59cf6c45" targetNamespace="http://schemas.microsoft.com/office/2006/metadata/properties" ma:root="true" ma:fieldsID="dbc0769e4174ad5d1c9eef7a892472fd" ns2:_="" ns3:_="">
    <xsd:import namespace="069f7987-d72c-4517-9067-339cdb157c25"/>
    <xsd:import namespace="b7308f7f-e392-4099-b1f6-a4ca59cf6c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9f7987-d72c-4517-9067-339cdb157c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08f7f-e392-4099-b1f6-a4ca59cf6c4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88C4B9-93DA-42ED-90FC-DB3F37E506A0}"/>
</file>

<file path=customXml/itemProps2.xml><?xml version="1.0" encoding="utf-8"?>
<ds:datastoreItem xmlns:ds="http://schemas.openxmlformats.org/officeDocument/2006/customXml" ds:itemID="{1D3D3B69-F1F8-4989-848D-12F6C51CB326}"/>
</file>

<file path=customXml/itemProps3.xml><?xml version="1.0" encoding="utf-8"?>
<ds:datastoreItem xmlns:ds="http://schemas.openxmlformats.org/officeDocument/2006/customXml" ds:itemID="{52B0548E-3BD2-4C5B-A292-F4AEF9CCA09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4626</TotalTime>
  <Words>2908</Words>
  <Application>Microsoft Office PowerPoint</Application>
  <PresentationFormat>Widescreen</PresentationFormat>
  <Paragraphs>698</Paragraphs>
  <Slides>63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80" baseType="lpstr">
      <vt:lpstr>宋体</vt:lpstr>
      <vt:lpstr>Arial</vt:lpstr>
      <vt:lpstr>Arial</vt:lpstr>
      <vt:lpstr>Calibri</vt:lpstr>
      <vt:lpstr>Cambria Math</vt:lpstr>
      <vt:lpstr>Comic Sans MS</vt:lpstr>
      <vt:lpstr>Courier New</vt:lpstr>
      <vt:lpstr>DejaVu Sans</vt:lpstr>
      <vt:lpstr>Garamond</vt:lpstr>
      <vt:lpstr>ibm-plex-sans</vt:lpstr>
      <vt:lpstr>Source Sans Pro</vt:lpstr>
      <vt:lpstr>Tahoma</vt:lpstr>
      <vt:lpstr>Times</vt:lpstr>
      <vt:lpstr>Times New Roman</vt:lpstr>
      <vt:lpstr>Wingdings</vt:lpstr>
      <vt:lpstr>2_Standarddesign</vt:lpstr>
      <vt:lpstr>Equation</vt:lpstr>
      <vt:lpstr>  NT219- Cryptography    </vt:lpstr>
      <vt:lpstr>Outline</vt:lpstr>
      <vt:lpstr>Textbooks and References</vt:lpstr>
      <vt:lpstr>Security goals</vt:lpstr>
      <vt:lpstr>PowerPoint Presentation</vt:lpstr>
      <vt:lpstr>Network secure protocols (P1)</vt:lpstr>
      <vt:lpstr>PowerPoint Presentation</vt:lpstr>
      <vt:lpstr> Authentication and Authorization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secure protocols</vt:lpstr>
      <vt:lpstr>Network secure protocols</vt:lpstr>
      <vt:lpstr>Network secure protocols</vt:lpstr>
      <vt:lpstr>PowerPoint Presentation</vt:lpstr>
      <vt:lpstr>PowerPoint Presentation</vt:lpstr>
      <vt:lpstr>PowerPoint Presentation</vt:lpstr>
      <vt:lpstr>PowerPoint Presentation</vt:lpstr>
      <vt:lpstr> Multi-server environments</vt:lpstr>
      <vt:lpstr> Three-party AKA Protocol</vt:lpstr>
      <vt:lpstr> SIP Protocols</vt:lpstr>
      <vt:lpstr> Satellite Mobile Protocols</vt:lpstr>
      <vt:lpstr>Network secure protocols</vt:lpstr>
      <vt:lpstr>PowerPoint Presentation</vt:lpstr>
      <vt:lpstr>Deployment network secure protocols</vt:lpstr>
      <vt:lpstr>Where should we deploy the secure protocol? </vt:lpstr>
      <vt:lpstr>PowerPoint Presentation</vt:lpstr>
      <vt:lpstr>PowerPoint Presentation</vt:lpstr>
      <vt:lpstr>What Are the Pros and Cons?</vt:lpstr>
      <vt:lpstr>PowerPoint Presentation</vt:lpstr>
      <vt:lpstr>SSH protocol</vt:lpstr>
      <vt:lpstr>SSH protocol</vt:lpstr>
      <vt:lpstr> SSL/TLS</vt:lpstr>
      <vt:lpstr>PowerPoint Presentation</vt:lpstr>
      <vt:lpstr>TSL Structure</vt:lpstr>
      <vt:lpstr>TSL protocol v 1.2</vt:lpstr>
      <vt:lpstr>TSL protocol v 1.3</vt:lpstr>
      <vt:lpstr>TSL protocol v 1.2</vt:lpstr>
      <vt:lpstr>TSL protocol v 1.3</vt:lpstr>
      <vt:lpstr>IPsec: Network-Layer Protocol</vt:lpstr>
      <vt:lpstr>IPsec Packet Layout</vt:lpstr>
      <vt:lpstr>IPsec Transport Mode</vt:lpstr>
      <vt:lpstr>IPsec Tunnel Mode</vt:lpstr>
      <vt:lpstr>Remote Host to Internal Server</vt:lpstr>
      <vt:lpstr>IPsec Security Associations</vt:lpstr>
      <vt:lpstr>SA Components</vt:lpstr>
      <vt:lpstr>IPsec Header</vt:lpstr>
      <vt:lpstr>Authentication Header</vt:lpstr>
      <vt:lpstr>Resist Message Replay Attack</vt:lpstr>
      <vt:lpstr>Encapsulated Security Payload</vt:lpstr>
      <vt:lpstr>ESP Protocol – Transport &amp; Tunnel</vt:lpstr>
      <vt:lpstr>Key Determination and Distribution</vt:lpstr>
      <vt:lpstr>Clogging Attacks</vt:lpstr>
      <vt:lpstr>ISAKMP</vt:lpstr>
      <vt:lpstr>ISAKMP Payload Types</vt:lpstr>
    </vt:vector>
  </TitlesOfParts>
  <Company>formlab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Technische Universität Hamburg-Harburg</dc:title>
  <dc:creator>b-tina</dc:creator>
  <cp:lastModifiedBy>Nguyễn Ngọc Tự</cp:lastModifiedBy>
  <cp:revision>921</cp:revision>
  <cp:lastPrinted>1999-07-26T11:07:16Z</cp:lastPrinted>
  <dcterms:created xsi:type="dcterms:W3CDTF">1999-06-21T09:15:32Z</dcterms:created>
  <dcterms:modified xsi:type="dcterms:W3CDTF">2024-05-27T03:03:42Z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0x0101001FCBF4D3F5AA0B42B68E07FB91C34BA7</vt:lpwstr>
  </property>
</Properties>
</file>